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8" r:id="rId8"/>
    <p:sldId id="269" r:id="rId9"/>
    <p:sldId id="270" r:id="rId10"/>
    <p:sldId id="267" r:id="rId11"/>
    <p:sldId id="266" r:id="rId1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0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7017E-BCDD-4335-8449-1EF303337A4A}" type="datetimeFigureOut">
              <a:rPr lang="pl-PL" smtClean="0"/>
              <a:t>11.09.2023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01F3906-A777-4711-A586-2F1C3D14D3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4485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po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7017E-BCDD-4335-8449-1EF303337A4A}" type="datetimeFigureOut">
              <a:rPr lang="pl-PL" smtClean="0"/>
              <a:t>11.09.2023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01F3906-A777-4711-A586-2F1C3D14D3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39360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erta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7017E-BCDD-4335-8449-1EF303337A4A}" type="datetimeFigureOut">
              <a:rPr lang="pl-PL" smtClean="0"/>
              <a:t>11.09.2023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01F3906-A777-4711-A586-2F1C3D14D315}" type="slidenum">
              <a:rPr lang="pl-PL" smtClean="0"/>
              <a:t>‹#›</a:t>
            </a:fld>
            <a:endParaRPr lang="pl-P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521274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7017E-BCDD-4335-8449-1EF303337A4A}" type="datetimeFigureOut">
              <a:rPr lang="pl-PL" smtClean="0"/>
              <a:t>11.09.2023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01F3906-A777-4711-A586-2F1C3D14D3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464570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 cyta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7017E-BCDD-4335-8449-1EF303337A4A}" type="datetimeFigureOut">
              <a:rPr lang="pl-PL" smtClean="0"/>
              <a:t>11.09.2023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01F3906-A777-4711-A586-2F1C3D14D315}" type="slidenum">
              <a:rPr lang="pl-PL" smtClean="0"/>
              <a:t>‹#›</a:t>
            </a:fld>
            <a:endParaRPr lang="pl-P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250307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wda lub fał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7017E-BCDD-4335-8449-1EF303337A4A}" type="datetimeFigureOut">
              <a:rPr lang="pl-PL" smtClean="0"/>
              <a:t>11.09.2023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01F3906-A777-4711-A586-2F1C3D14D3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264000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7017E-BCDD-4335-8449-1EF303337A4A}" type="datetimeFigureOut">
              <a:rPr lang="pl-PL" smtClean="0"/>
              <a:t>11.09.2023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F3906-A777-4711-A586-2F1C3D14D3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594355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7017E-BCDD-4335-8449-1EF303337A4A}" type="datetimeFigureOut">
              <a:rPr lang="pl-PL" smtClean="0"/>
              <a:t>11.09.2023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F3906-A777-4711-A586-2F1C3D14D3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73184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7017E-BCDD-4335-8449-1EF303337A4A}" type="datetimeFigureOut">
              <a:rPr lang="pl-PL" smtClean="0"/>
              <a:t>11.09.2023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F3906-A777-4711-A586-2F1C3D14D3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98022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7017E-BCDD-4335-8449-1EF303337A4A}" type="datetimeFigureOut">
              <a:rPr lang="pl-PL" smtClean="0"/>
              <a:t>11.09.2023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01F3906-A777-4711-A586-2F1C3D14D3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47843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7017E-BCDD-4335-8449-1EF303337A4A}" type="datetimeFigureOut">
              <a:rPr lang="pl-PL" smtClean="0"/>
              <a:t>11.09.2023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01F3906-A777-4711-A586-2F1C3D14D3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5128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7017E-BCDD-4335-8449-1EF303337A4A}" type="datetimeFigureOut">
              <a:rPr lang="pl-PL" smtClean="0"/>
              <a:t>11.09.2023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01F3906-A777-4711-A586-2F1C3D14D3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00520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7017E-BCDD-4335-8449-1EF303337A4A}" type="datetimeFigureOut">
              <a:rPr lang="pl-PL" smtClean="0"/>
              <a:t>11.09.2023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F3906-A777-4711-A586-2F1C3D14D3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98799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7017E-BCDD-4335-8449-1EF303337A4A}" type="datetimeFigureOut">
              <a:rPr lang="pl-PL" smtClean="0"/>
              <a:t>11.09.2023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F3906-A777-4711-A586-2F1C3D14D3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92709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7017E-BCDD-4335-8449-1EF303337A4A}" type="datetimeFigureOut">
              <a:rPr lang="pl-PL" smtClean="0"/>
              <a:t>11.09.2023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F3906-A777-4711-A586-2F1C3D14D3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14415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7017E-BCDD-4335-8449-1EF303337A4A}" type="datetimeFigureOut">
              <a:rPr lang="pl-PL" smtClean="0"/>
              <a:t>11.09.2023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01F3906-A777-4711-A586-2F1C3D14D3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80697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7017E-BCDD-4335-8449-1EF303337A4A}" type="datetimeFigureOut">
              <a:rPr lang="pl-PL" smtClean="0"/>
              <a:t>11.09.2023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01F3906-A777-4711-A586-2F1C3D14D3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00597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ymbol zastępczy zawartości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1999" cy="6858000"/>
          </a:xfrm>
          <a:prstGeom prst="rect">
            <a:avLst/>
          </a:prstGeom>
        </p:spPr>
      </p:pic>
      <p:pic>
        <p:nvPicPr>
          <p:cNvPr id="3" name="Obraz 7" descr="Obraz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4876" y="2061412"/>
            <a:ext cx="7134047" cy="226369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0804379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>
            <a:extLst>
              <a:ext uri="{FF2B5EF4-FFF2-40B4-BE49-F238E27FC236}">
                <a16:creationId xmlns:a16="http://schemas.microsoft.com/office/drawing/2014/main" id="{575D60E9-7B6E-4932-763F-5CDBE48B3C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60" y="0"/>
            <a:ext cx="1216687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3543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515" y="1407696"/>
            <a:ext cx="4399548" cy="439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462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3088105" y="468975"/>
            <a:ext cx="7740316" cy="5248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l-PL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Energetyczny Klaster Oławski</a:t>
            </a:r>
            <a:endParaRPr lang="pl-PL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l-PL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„Inicjatywa wielu Organizacji, Wytwórców i Przedsiębiorców, którzy potrafią się zorganizować”</a:t>
            </a:r>
            <a:endParaRPr lang="pl-PL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l-P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pl-PL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l-P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Postanowienie o ustanowieniu Energetycznego Klastra Oławskiego podpisane zostało 11 sierpnia 2017. Liderem Klastra jest właściciel firmy Promet-</a:t>
            </a:r>
            <a:r>
              <a:rPr lang="pl-PL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Plast</a:t>
            </a:r>
            <a:r>
              <a:rPr lang="pl-P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Andrzej Jeżewski a prace klastra koordynuje firma TAURON Ekoenergia Sp. z o.o..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l-PL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 skład Energetycznego Klastra Oławskiego EKO wchodzą jednostki samorządu terytorialnego (miasto i gmina Oława oraz powiat oławski), a także kilkanaście firm pochodzących głównie ze stref przemysłowych. Koordynatorem Klastra jest Tauron Ekoenergia Sp. z o.o. Działalność Klastra opiera się ponadto na współpracy z uczelniami i jednostkami naukowymi takimi Akademia Górniczo-Hutnicza w Krakowie, Uniwersytet Przyrodniczy we Wrocławiu, Politechnika Wrocławska, Uniwersytet Wrocławski czy Uniwersytet Opolski.</a:t>
            </a:r>
            <a:endParaRPr lang="pl-PL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pl-PL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632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3048000" y="1765229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Członkowie EKO wspólnie ustalili cele, wśród, których są: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Zmniejszenie emisyjności gospodarki poprzez: wspieranie wytwarzania i dystrybucji energii pochodzącej ze źródeł odnawialnych,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promowanie efektywności energetycznej </a:t>
            </a:r>
            <a:endParaRPr lang="pl-PL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korzystanie z odnawialnych źródeł energii w przedsiębiorstwach,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wspieranie efektywności energetycznej w budynkach,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rozwijanie i wdrażanie inteligentnych systemów dystrybucji.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Edukacja ekologiczna.</a:t>
            </a:r>
          </a:p>
          <a:p>
            <a:r>
              <a:rPr lang="pl-P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Cel ogólny klastra EKO znalazł swoje odzwierciedlanie w celach lokalnych poszczególnych członków klastra. </a:t>
            </a: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1182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3047999" y="1859340"/>
            <a:ext cx="712269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Dla JST jest to przede wszystkim poprawa atrakcyjności gminy i powiatu Oława dla inwestorów. Zapewnienie niskich cen i niezawodności dostaw energii podmiotom gospodarczym i mieszkańcom, poprawie efektywności energetycznej, obniżenie kosztów utrzymania obiektów użyteczności publicznej. Wspieranie inicjatyw lokalnych oraz procesu budowy lokalnego rynku energii. </a:t>
            </a:r>
          </a:p>
          <a:p>
            <a:r>
              <a:rPr lang="pl-PL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Dla jednostek organizacyjnych JST to poprawa ekonomii działania poprzez obniżenie kosztów, a dla podmiotów gospodarczych wchodzących w skład EKO to obniżenie kosztów działalności dzięki niższym kosztom energii elektrycznej i ciepła.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64919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3015916" y="2139532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800"/>
              </a:spcAft>
            </a:pPr>
            <a:r>
              <a:rPr lang="pl-P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Energetyczny Klaster Oławski EKO został wyróżniony przez Ministerstwo Energetyki certyfikatem pilotażowego klastra energii, dzięki czemu wskazuje jakie są potrzeby na rynku i w którą stronę tę energetykę należy rozwijać a z drugiej strony pomaga identyfikować bariery, na które napotyka w swojej działalności. Do konkursu zgłosiło się 115 klastrów a Energetyczny Klaster Oławski EKO jest jednym z 33 klastrów wyróżnionych przez Ministerstwo Energii.</a:t>
            </a:r>
            <a:endParaRPr lang="pl-PL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34607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/>
          <p:cNvSpPr/>
          <p:nvPr/>
        </p:nvSpPr>
        <p:spPr>
          <a:xfrm>
            <a:off x="2502568" y="585537"/>
            <a:ext cx="7860631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800"/>
              </a:spcAft>
            </a:pPr>
            <a:r>
              <a:rPr lang="pl-PL" sz="1200" b="1" dirty="0"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       </a:t>
            </a:r>
            <a:r>
              <a:rPr lang="pl-PL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Jakie i</a:t>
            </a:r>
            <a:r>
              <a:rPr lang="pl-PL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nnowacyjne przedsięwzięcia ma na swoim na koncie Energetyczny Klaster Oławski?</a:t>
            </a:r>
            <a:endParaRPr lang="pl-PL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pl-PL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Projekt budowy elektrowni wiatrowej o mocy 3,2 MW, składającej się z 4 turbin o najwyższej efektywności energetycznej.</a:t>
            </a:r>
            <a:endParaRPr lang="pl-PL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pl-PL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Uruchomienie kolejnych dwóch elektrowni wiatrowych o łącznej mocy 6 MW.</a:t>
            </a:r>
            <a:endParaRPr lang="pl-PL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pl-PL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Projekt budowy czterech elektrowni wiatrowych o mocy 4 MW każda, wraz z magazynami energii.</a:t>
            </a:r>
            <a:endParaRPr lang="pl-PL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pl-PL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Projekt budowy jednostki wytwarzania energii elektrycznej, ciepła i chłodu w wysokosprawnej </a:t>
            </a:r>
            <a:r>
              <a:rPr lang="pl-PL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trigeneracji</a:t>
            </a:r>
            <a:r>
              <a:rPr lang="pl-PL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o całkowitej mocy elektrycznej do 1,2 MW z wykorzystaniem metanu.</a:t>
            </a:r>
            <a:endParaRPr lang="pl-PL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pl-PL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AHE (Agro-Hydro-Energy) – system jednoczesnego wykorzystania ziemi do upraw rolnych, prowadzenia gospodarki wodnej polegającej na gromadzeniu wód opadowych oraz produkcji energii słonecznej i wiatrowej; zautomatyzowana technologia uprawy, nawożenia i stosowania herbicydów przy użyciu sprzętu napędzanego energią elektryczną.</a:t>
            </a:r>
            <a:endParaRPr lang="pl-PL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pl-PL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Aktualnie Promet-</a:t>
            </a:r>
            <a:r>
              <a:rPr lang="pl-PL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Plast</a:t>
            </a:r>
            <a:r>
              <a:rPr lang="pl-PL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rozwija przedsięwzięcie polegające na budowie jednostki wysokosprawnej </a:t>
            </a:r>
            <a:r>
              <a:rPr lang="pl-PL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trigeneracji</a:t>
            </a:r>
            <a:r>
              <a:rPr lang="pl-PL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o całkowitej mocy elektrycznej do 1,0 MW z wykorzystaniem wodoru.</a:t>
            </a:r>
            <a:endParaRPr lang="pl-PL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3334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74C089CA-F534-49E6-77A2-CB72D50A64B2}"/>
              </a:ext>
            </a:extLst>
          </p:cNvPr>
          <p:cNvSpPr/>
          <p:nvPr/>
        </p:nvSpPr>
        <p:spPr>
          <a:xfrm>
            <a:off x="2441196" y="585537"/>
            <a:ext cx="9060110" cy="5486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800"/>
              </a:spcAft>
            </a:pPr>
            <a:r>
              <a:rPr lang="pl-PL" b="1" dirty="0">
                <a:latin typeface="Calibri" panose="020F0502020204030204" pitchFamily="34" charset="0"/>
                <a:cs typeface="Calibri" panose="020F0502020204030204" pitchFamily="34" charset="0"/>
              </a:rPr>
              <a:t> Jednostki wytwórcze energii elektrycznej działające na terenie </a:t>
            </a:r>
            <a:r>
              <a:rPr lang="pl-PL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Energetycznego Klastra Oławskiego: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800" dirty="0">
                <a:effectLst/>
                <a:latin typeface="DejaVuSerifCondensed"/>
                <a:ea typeface="Calibri" panose="020F0502020204030204" pitchFamily="34" charset="0"/>
                <a:cs typeface="DejaVuSerifCondensed"/>
              </a:rPr>
              <a:t>- elektrownie wiatrowe o łącznej mocy zainstalowanej 25,2 MW. Na tą moc zainstalowaną składają się 4 turbiny o łącznej mocy 3,2 MW oraz 2 turbiny o łącznej mocy 6 MW (każda po 3 MW), 4 turbiny o łącznej mocy 16MW (każda po 4MW),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800" dirty="0">
                <a:effectLst/>
                <a:latin typeface="DejaVuSerifCondensed"/>
                <a:ea typeface="Calibri" panose="020F0502020204030204" pitchFamily="34" charset="0"/>
                <a:cs typeface="DejaVuSerifCondensed"/>
              </a:rPr>
              <a:t>- magazyny energii o łącznej pojemności 15,2MWh,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800" dirty="0">
                <a:effectLst/>
                <a:latin typeface="DejaVuSerifCondensed"/>
                <a:ea typeface="Calibri" panose="020F0502020204030204" pitchFamily="34" charset="0"/>
                <a:cs typeface="DejaVuSerifCondensed"/>
              </a:rPr>
              <a:t>- biogazownie o łącznej mocy 1,6 MW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800" dirty="0">
                <a:effectLst/>
                <a:latin typeface="DejaVuSerifCondensed"/>
                <a:ea typeface="Calibri" panose="020F0502020204030204" pitchFamily="34" charset="0"/>
                <a:cs typeface="DejaVuSerifCondensed"/>
              </a:rPr>
              <a:t>- 2 elektrownie wodne o łącznej mocy zainstalowanej 3,78 MW: na chwilę obecną ich właściciele nie są uczestnikami klastra, do uczestnictwa w klastrze zostali zaproszeni,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800" dirty="0">
                <a:effectLst/>
                <a:latin typeface="DejaVuSerifCondensed"/>
                <a:ea typeface="Calibri" panose="020F0502020204030204" pitchFamily="34" charset="0"/>
                <a:cs typeface="DejaVuSerifCondensed"/>
              </a:rPr>
              <a:t>- jednostka kogeneracji metanowej o mocy 1,2MW,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800" dirty="0">
                <a:effectLst/>
                <a:latin typeface="DejaVuSerifCondensed"/>
                <a:ea typeface="Calibri" panose="020F0502020204030204" pitchFamily="34" charset="0"/>
                <a:cs typeface="DejaVuSerifCondensed"/>
              </a:rPr>
              <a:t>- jednostka kogeneracji wodorowej ( w trakcie uruchamiania) o mocy 1MW,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800" dirty="0">
                <a:effectLst/>
                <a:latin typeface="DejaVuSerifCondensed"/>
                <a:ea typeface="Calibri" panose="020F0502020204030204" pitchFamily="34" charset="0"/>
                <a:cs typeface="DejaVuSerifCondensed"/>
              </a:rPr>
              <a:t>- duże instalacje fotowoltaiczne o łącznej mocy 10MW,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800" dirty="0">
                <a:effectLst/>
                <a:latin typeface="DejaVuSerifCondensed"/>
                <a:ea typeface="Calibri" panose="020F0502020204030204" pitchFamily="34" charset="0"/>
                <a:cs typeface="DejaVuSerifCondensed"/>
              </a:rPr>
              <a:t>- </a:t>
            </a:r>
            <a:r>
              <a:rPr lang="pl-PL" sz="1800" dirty="0" err="1">
                <a:effectLst/>
                <a:latin typeface="DejaVuSerifCondensed"/>
                <a:ea typeface="Calibri" panose="020F0502020204030204" pitchFamily="34" charset="0"/>
                <a:cs typeface="DejaVuSerifCondensed"/>
              </a:rPr>
              <a:t>mikroinstalacje</a:t>
            </a:r>
            <a:r>
              <a:rPr lang="pl-PL" sz="1800" dirty="0">
                <a:effectLst/>
                <a:latin typeface="DejaVuSerifCondensed"/>
                <a:ea typeface="Calibri" panose="020F0502020204030204" pitchFamily="34" charset="0"/>
                <a:cs typeface="DejaVuSerifCondensed"/>
              </a:rPr>
              <a:t> fotowoltaicznych o łącznej mocy zainstalowanej poniżej 1MW.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spcAft>
                <a:spcPts val="800"/>
              </a:spcAft>
            </a:pPr>
            <a:endParaRPr lang="pl-PL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0" algn="just">
              <a:spcAft>
                <a:spcPts val="800"/>
              </a:spcAft>
            </a:pPr>
            <a:endParaRPr lang="pl-PL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11812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C3D3DFA9-7134-7B75-D608-5D584DB4DCAB}"/>
              </a:ext>
            </a:extLst>
          </p:cNvPr>
          <p:cNvSpPr/>
          <p:nvPr/>
        </p:nvSpPr>
        <p:spPr>
          <a:xfrm>
            <a:off x="2259435" y="585537"/>
            <a:ext cx="9694877" cy="2538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800"/>
              </a:spcAft>
            </a:pPr>
            <a:r>
              <a:rPr lang="pl-PL" b="1" dirty="0">
                <a:latin typeface="Calibri" panose="020F0502020204030204" pitchFamily="34" charset="0"/>
                <a:cs typeface="Calibri" panose="020F0502020204030204" pitchFamily="34" charset="0"/>
              </a:rPr>
              <a:t> Jednostki wytwórcze energii cieplnej działające na terenie </a:t>
            </a:r>
            <a:r>
              <a:rPr lang="pl-PL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Energetycznego Klastra Oławskiego: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800" dirty="0">
                <a:effectLst/>
                <a:latin typeface="DejaVuSerifCondensed"/>
                <a:ea typeface="Calibri" panose="020F0502020204030204" pitchFamily="34" charset="0"/>
                <a:cs typeface="DejaVuSerifCondensed"/>
              </a:rPr>
              <a:t>- Elektrociepłownia posiadająca 3 kotły na miał węglowy o łącznej mocy zainstalowanej 27,75 MW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800" dirty="0">
                <a:effectLst/>
                <a:latin typeface="DejaVuSerifCondensed"/>
                <a:ea typeface="Calibri" panose="020F0502020204030204" pitchFamily="34" charset="0"/>
                <a:cs typeface="DejaVuSerifCondensed"/>
              </a:rPr>
              <a:t>- kogeneracyjna jednostka biogazowa o mocy 1,2MW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800" dirty="0">
                <a:effectLst/>
                <a:latin typeface="DejaVuSerifCondensed"/>
                <a:ea typeface="Calibri" panose="020F0502020204030204" pitchFamily="34" charset="0"/>
                <a:cs typeface="DejaVuSerifCondensed"/>
              </a:rPr>
              <a:t>Na obszarze działania klastra nie ma innych źródeł wytwórczych ciepła o porównywalnej mocy zainstalowanej. Używane kotły to najczęściej kotły gazowe lub węglowe o relatywnie niewielkiej mocy zainstalowanej.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spcAft>
                <a:spcPts val="800"/>
              </a:spcAft>
            </a:pPr>
            <a:endParaRPr lang="pl-PL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4271155-6C21-2359-A748-191AAA158626}"/>
              </a:ext>
            </a:extLst>
          </p:cNvPr>
          <p:cNvSpPr/>
          <p:nvPr/>
        </p:nvSpPr>
        <p:spPr>
          <a:xfrm>
            <a:off x="2259435" y="3832077"/>
            <a:ext cx="9932565" cy="19457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800"/>
              </a:spcAft>
            </a:pPr>
            <a:r>
              <a:rPr lang="pl-PL" b="1" dirty="0">
                <a:latin typeface="Calibri" panose="020F0502020204030204" pitchFamily="34" charset="0"/>
                <a:cs typeface="Calibri" panose="020F0502020204030204" pitchFamily="34" charset="0"/>
              </a:rPr>
              <a:t> Infrastruktura służąca do </a:t>
            </a:r>
            <a:r>
              <a:rPr lang="pl-PL" b="1" dirty="0" err="1">
                <a:latin typeface="Calibri" panose="020F0502020204030204" pitchFamily="34" charset="0"/>
                <a:cs typeface="Calibri" panose="020F0502020204030204" pitchFamily="34" charset="0"/>
              </a:rPr>
              <a:t>przesyłu</a:t>
            </a:r>
            <a:r>
              <a:rPr lang="pl-PL" b="1" dirty="0">
                <a:latin typeface="Calibri" panose="020F0502020204030204" pitchFamily="34" charset="0"/>
                <a:cs typeface="Calibri" panose="020F0502020204030204" pitchFamily="34" charset="0"/>
              </a:rPr>
              <a:t> energii elektrycznej na terenie </a:t>
            </a:r>
            <a:r>
              <a:rPr lang="pl-PL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Energetycznego Klastra Oławskiego: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800" dirty="0">
                <a:effectLst/>
                <a:latin typeface="DejaVuSerifCondensed"/>
                <a:ea typeface="Calibri" panose="020F0502020204030204" pitchFamily="34" charset="0"/>
                <a:cs typeface="DejaVuSerifCondensed"/>
              </a:rPr>
              <a:t>- linie </a:t>
            </a:r>
            <a:r>
              <a:rPr lang="pl-PL" sz="1800" dirty="0" err="1">
                <a:effectLst/>
                <a:latin typeface="DejaVuSerifCondensed"/>
                <a:ea typeface="Calibri" panose="020F0502020204030204" pitchFamily="34" charset="0"/>
                <a:cs typeface="DejaVuSerifCondensed"/>
              </a:rPr>
              <a:t>nN</a:t>
            </a:r>
            <a:r>
              <a:rPr lang="pl-PL" sz="1800" dirty="0">
                <a:effectLst/>
                <a:latin typeface="DejaVuSerifCondensed"/>
                <a:ea typeface="Calibri" panose="020F0502020204030204" pitchFamily="34" charset="0"/>
                <a:cs typeface="DejaVuSerifCondensed"/>
              </a:rPr>
              <a:t> mają długość 620 km, przy czym linie napowietrzne mają długość 291 km, a kablowe 329 km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800" dirty="0">
                <a:effectLst/>
                <a:latin typeface="DejaVuSerifCondensed"/>
                <a:ea typeface="Calibri" panose="020F0502020204030204" pitchFamily="34" charset="0"/>
                <a:cs typeface="DejaVuSerifCondensed"/>
              </a:rPr>
              <a:t>- linie SN mają długość 244 km, przy czym linie napowietrzne mają długość 144 km, a kablowe 100 km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800" dirty="0">
                <a:effectLst/>
                <a:latin typeface="DejaVuSerifCondensed"/>
                <a:ea typeface="Calibri" panose="020F0502020204030204" pitchFamily="34" charset="0"/>
                <a:cs typeface="DejaVuSerifCondensed"/>
              </a:rPr>
              <a:t>- ilość stacji SN/</a:t>
            </a:r>
            <a:r>
              <a:rPr lang="pl-PL" sz="1800" dirty="0" err="1">
                <a:effectLst/>
                <a:latin typeface="DejaVuSerifCondensed"/>
                <a:ea typeface="Calibri" panose="020F0502020204030204" pitchFamily="34" charset="0"/>
                <a:cs typeface="DejaVuSerifCondensed"/>
              </a:rPr>
              <a:t>nN</a:t>
            </a:r>
            <a:r>
              <a:rPr lang="pl-PL" sz="1800" dirty="0">
                <a:effectLst/>
                <a:latin typeface="DejaVuSerifCondensed"/>
                <a:ea typeface="Calibri" panose="020F0502020204030204" pitchFamily="34" charset="0"/>
                <a:cs typeface="DejaVuSerifCondensed"/>
              </a:rPr>
              <a:t>: 197, przy czym 73 to stacje napowietrzne, a 124 wnętrzowe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spcAft>
                <a:spcPts val="800"/>
              </a:spcAft>
            </a:pPr>
            <a:endParaRPr lang="pl-PL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95038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>
            <a:extLst>
              <a:ext uri="{FF2B5EF4-FFF2-40B4-BE49-F238E27FC236}">
                <a16:creationId xmlns:a16="http://schemas.microsoft.com/office/drawing/2014/main" id="{442606DC-8E61-6FEF-8C0B-F151DE9536C7}"/>
              </a:ext>
            </a:extLst>
          </p:cNvPr>
          <p:cNvSpPr/>
          <p:nvPr/>
        </p:nvSpPr>
        <p:spPr>
          <a:xfrm>
            <a:off x="1988191" y="585537"/>
            <a:ext cx="9932565" cy="4204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800"/>
              </a:spcAft>
            </a:pPr>
            <a:r>
              <a:rPr lang="pl-PL" b="1" dirty="0">
                <a:latin typeface="Calibri" panose="020F0502020204030204" pitchFamily="34" charset="0"/>
                <a:cs typeface="Calibri" panose="020F0502020204030204" pitchFamily="34" charset="0"/>
              </a:rPr>
              <a:t> Jednostki wytwórcze energii elektrycznej działające i planowane do instalacji w ramach działalności Lidera Klastra firmy Promet-Plast s.c.</a:t>
            </a:r>
          </a:p>
          <a:p>
            <a:pPr lvl="0" algn="just">
              <a:spcAft>
                <a:spcPts val="800"/>
              </a:spcAft>
            </a:pPr>
            <a:endParaRPr lang="pl-PL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Elektrownie wiatrowe o łącznej mocy ponad 26MW,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pl-PL" sz="1800" dirty="0">
                <a:effectLst/>
                <a:latin typeface="DejaVuSerifCondensed"/>
                <a:ea typeface="Calibri" panose="020F0502020204030204" pitchFamily="34" charset="0"/>
                <a:cs typeface="DejaVuSerifCondensed"/>
              </a:rPr>
              <a:t>Jednostka kogeneracji metanowej o mocy 1MW,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pl-PL" dirty="0">
                <a:latin typeface="DejaVuSerifCondensed"/>
                <a:ea typeface="Calibri" panose="020F0502020204030204" pitchFamily="34" charset="0"/>
                <a:cs typeface="DejaVuSerifCondensed"/>
              </a:rPr>
              <a:t>Jednostka kogeneracji wodorowej o mocy 1MW,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pl-PL" dirty="0">
                <a:latin typeface="DejaVuSerifCondensed"/>
                <a:ea typeface="Calibri" panose="020F0502020204030204" pitchFamily="34" charset="0"/>
                <a:cs typeface="DejaVuSerifCondensed"/>
              </a:rPr>
              <a:t>Instalacja PV o mocy 1MW,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pl-PL" sz="1800" dirty="0">
                <a:effectLst/>
                <a:latin typeface="DejaVuSerifCondensed"/>
                <a:ea typeface="Calibri" panose="020F0502020204030204" pitchFamily="34" charset="0"/>
                <a:cs typeface="DejaVuSerifCondensed"/>
              </a:rPr>
              <a:t>Instalacja PV o mocy 9MW,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pl-PL" dirty="0">
                <a:latin typeface="DejaVuSerifCondensed"/>
                <a:ea typeface="Calibri" panose="020F0502020204030204" pitchFamily="34" charset="0"/>
                <a:cs typeface="DejaVuSerifCondensed"/>
              </a:rPr>
              <a:t>Instalacje PV o planowanej łącznej mocy minimum 27MW,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pl-PL" dirty="0">
                <a:latin typeface="DejaVuSerifCondensed"/>
                <a:ea typeface="Calibri" panose="020F0502020204030204" pitchFamily="34" charset="0"/>
                <a:cs typeface="DejaVuSerifCondensed"/>
              </a:rPr>
              <a:t>Magazyn Kinetyczny o planowanej mocy 21MW i pojemności 35MWh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pl-PL" dirty="0">
                <a:latin typeface="DejaVuSerifCondensed"/>
                <a:ea typeface="Calibri" panose="020F0502020204030204" pitchFamily="34" charset="0"/>
                <a:cs typeface="DejaVuSerifCondensed"/>
              </a:rPr>
              <a:t>Magazyn LAES o planowanej mocy 25MW i pojemności 120MWh</a:t>
            </a:r>
          </a:p>
        </p:txBody>
      </p:sp>
    </p:spTree>
    <p:extLst>
      <p:ext uri="{BB962C8B-B14F-4D97-AF65-F5344CB8AC3E}">
        <p14:creationId xmlns:p14="http://schemas.microsoft.com/office/powerpoint/2010/main" val="1918742079"/>
      </p:ext>
    </p:extLst>
  </p:cSld>
  <p:clrMapOvr>
    <a:masterClrMapping/>
  </p:clrMapOvr>
</p:sld>
</file>

<file path=ppt/theme/theme1.xml><?xml version="1.0" encoding="utf-8"?>
<a:theme xmlns:a="http://schemas.openxmlformats.org/drawingml/2006/main" name="Smuga">
  <a:themeElements>
    <a:clrScheme name="Smuga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Smuga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muga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3090</TotalTime>
  <Words>846</Words>
  <Application>Microsoft Office PowerPoint</Application>
  <PresentationFormat>Panoramiczny</PresentationFormat>
  <Paragraphs>50</Paragraphs>
  <Slides>11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7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9" baseType="lpstr">
      <vt:lpstr>Arial</vt:lpstr>
      <vt:lpstr>Arial Narrow</vt:lpstr>
      <vt:lpstr>Calibri</vt:lpstr>
      <vt:lpstr>Century Gothic</vt:lpstr>
      <vt:lpstr>DejaVuSerifCondensed</vt:lpstr>
      <vt:lpstr>Wingdings</vt:lpstr>
      <vt:lpstr>Wingdings 3</vt:lpstr>
      <vt:lpstr>Smuga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Katarzyna Gryszczyk</dc:creator>
  <cp:lastModifiedBy>Adam Wąsiewicz</cp:lastModifiedBy>
  <cp:revision>6</cp:revision>
  <dcterms:created xsi:type="dcterms:W3CDTF">2023-09-11T11:36:20Z</dcterms:created>
  <dcterms:modified xsi:type="dcterms:W3CDTF">2023-09-13T15:20:51Z</dcterms:modified>
</cp:coreProperties>
</file>