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489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26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1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8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3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7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359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96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84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707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137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D755-38FC-4363-AE18-A6EA37487DC8}" type="datetimeFigureOut">
              <a:rPr lang="pl-PL" smtClean="0"/>
              <a:t>28.02.2024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436AB-FCCD-4265-9354-BC6BB0290D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74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8081865E-6B11-4CD5-8A9D-40172A4FDD51}"/>
              </a:ext>
            </a:extLst>
          </p:cNvPr>
          <p:cNvSpPr txBox="1"/>
          <p:nvPr/>
        </p:nvSpPr>
        <p:spPr>
          <a:xfrm>
            <a:off x="7627620" y="6096001"/>
            <a:ext cx="2179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Stacja gazowa: wariant A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Numer stacji: XX/YYYY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Wersja schematu: 1.0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Data aktualizacji: 2024.02.28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Wykonał: 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9EA4CF24-E518-4E3D-BE1F-B600E7026E92}"/>
              </a:ext>
            </a:extLst>
          </p:cNvPr>
          <p:cNvCxnSpPr/>
          <p:nvPr/>
        </p:nvCxnSpPr>
        <p:spPr>
          <a:xfrm>
            <a:off x="220980" y="495300"/>
            <a:ext cx="9395460" cy="0"/>
          </a:xfrm>
          <a:prstGeom prst="lin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0D5348C-01E0-447F-B23A-2056BA1B55AF}"/>
              </a:ext>
            </a:extLst>
          </p:cNvPr>
          <p:cNvSpPr txBox="1"/>
          <p:nvPr/>
        </p:nvSpPr>
        <p:spPr>
          <a:xfrm>
            <a:off x="220980" y="218301"/>
            <a:ext cx="9395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Stacja gazowa: telemetria wariant A zmodernizowany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31C736ED-7659-4EF8-98F8-6A0DA4C77810}"/>
              </a:ext>
            </a:extLst>
          </p:cNvPr>
          <p:cNvSpPr/>
          <p:nvPr/>
        </p:nvSpPr>
        <p:spPr>
          <a:xfrm>
            <a:off x="1926514" y="1896301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05E36CB1-F1DF-4BB5-86B6-9C5A2B1246CD}"/>
              </a:ext>
            </a:extLst>
          </p:cNvPr>
          <p:cNvSpPr/>
          <p:nvPr/>
        </p:nvSpPr>
        <p:spPr>
          <a:xfrm>
            <a:off x="1926514" y="3563483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Moduł GPRS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WAN: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IP LAN: 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Maska:</a:t>
            </a:r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302D612-F103-4B50-A7EE-01DF2C7245DC}"/>
              </a:ext>
            </a:extLst>
          </p:cNvPr>
          <p:cNvSpPr/>
          <p:nvPr/>
        </p:nvSpPr>
        <p:spPr>
          <a:xfrm>
            <a:off x="6541770" y="3563483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>
                <a:latin typeface="Arial" panose="020B0604020202020204" pitchFamily="34" charset="0"/>
                <a:cs typeface="Arial" panose="020B0604020202020204" pitchFamily="34" charset="0"/>
              </a:rPr>
              <a:t>Nawanialnia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Dosaodor-D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Modbus RTU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AA81031E-B4EE-4C8E-AC55-3532F3418FE4}"/>
              </a:ext>
            </a:extLst>
          </p:cNvPr>
          <p:cNvSpPr/>
          <p:nvPr/>
        </p:nvSpPr>
        <p:spPr>
          <a:xfrm>
            <a:off x="6559613" y="1896301"/>
            <a:ext cx="1165860" cy="71627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Przelicznik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MacMatIV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GazModem2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7BE0071-E3A4-44E7-AF67-ED3CE01B5B0A}"/>
              </a:ext>
            </a:extLst>
          </p:cNvPr>
          <p:cNvSpPr txBox="1"/>
          <p:nvPr/>
        </p:nvSpPr>
        <p:spPr>
          <a:xfrm>
            <a:off x="2287345" y="900886"/>
            <a:ext cx="7056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GPRS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7410B720-65BF-4AB8-B3BC-A491E5AF5BB6}"/>
              </a:ext>
            </a:extLst>
          </p:cNvPr>
          <p:cNvSpPr txBox="1"/>
          <p:nvPr/>
        </p:nvSpPr>
        <p:spPr>
          <a:xfrm>
            <a:off x="6659879" y="900886"/>
            <a:ext cx="9653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Sieć RS-485/232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37E5A2E-F88C-4620-96DD-FF84AED3A22E}"/>
              </a:ext>
            </a:extLst>
          </p:cNvPr>
          <p:cNvSpPr txBox="1"/>
          <p:nvPr/>
        </p:nvSpPr>
        <p:spPr>
          <a:xfrm>
            <a:off x="76200" y="6597850"/>
            <a:ext cx="56249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latin typeface="Arial" panose="020B0604020202020204" pitchFamily="34" charset="0"/>
                <a:cs typeface="Arial" panose="020B0604020202020204" pitchFamily="34" charset="0"/>
              </a:rPr>
              <a:t>Kolorem niebieskim oznaczono urządzenia komunikacyjne a kolorem pomarańczowym urządzenia pomiarowe i automatyki przemysłowej.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82258DE0-EBA4-4BD0-AA0A-10F17D4E3789}"/>
              </a:ext>
            </a:extLst>
          </p:cNvPr>
          <p:cNvSpPr txBox="1"/>
          <p:nvPr/>
        </p:nvSpPr>
        <p:spPr>
          <a:xfrm>
            <a:off x="7124700" y="510311"/>
            <a:ext cx="24917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Ideowy schemat toru transmisji danych z urządzeń AKPiA.</a:t>
            </a:r>
          </a:p>
        </p:txBody>
      </p:sp>
      <p:cxnSp>
        <p:nvCxnSpPr>
          <p:cNvPr id="3" name="Łącznik prosty 2">
            <a:extLst>
              <a:ext uri="{FF2B5EF4-FFF2-40B4-BE49-F238E27FC236}">
                <a16:creationId xmlns:a16="http://schemas.microsoft.com/office/drawing/2014/main" id="{FFF74366-C026-7A88-FD25-3E67D36EB117}"/>
              </a:ext>
            </a:extLst>
          </p:cNvPr>
          <p:cNvCxnSpPr/>
          <p:nvPr/>
        </p:nvCxnSpPr>
        <p:spPr>
          <a:xfrm>
            <a:off x="3092374" y="1981769"/>
            <a:ext cx="34493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E9ABFB2F-1EE8-5774-BF96-54CDFE6FA7D6}"/>
              </a:ext>
            </a:extLst>
          </p:cNvPr>
          <p:cNvCxnSpPr/>
          <p:nvPr/>
        </p:nvCxnSpPr>
        <p:spPr>
          <a:xfrm flipH="1">
            <a:off x="5477691" y="2377440"/>
            <a:ext cx="10640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683B5681-C3F6-2440-D62E-8FFFA073F2FE}"/>
              </a:ext>
            </a:extLst>
          </p:cNvPr>
          <p:cNvCxnSpPr/>
          <p:nvPr/>
        </p:nvCxnSpPr>
        <p:spPr>
          <a:xfrm>
            <a:off x="5477691" y="2394857"/>
            <a:ext cx="0" cy="128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8765F9CC-EF5F-4DE6-0E21-034128B6A357}"/>
              </a:ext>
            </a:extLst>
          </p:cNvPr>
          <p:cNvCxnSpPr/>
          <p:nvPr/>
        </p:nvCxnSpPr>
        <p:spPr>
          <a:xfrm flipH="1">
            <a:off x="3092374" y="3675017"/>
            <a:ext cx="2385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46254B07-5A69-E724-6E53-9BE2CA3AD97E}"/>
              </a:ext>
            </a:extLst>
          </p:cNvPr>
          <p:cNvSpPr/>
          <p:nvPr/>
        </p:nvSpPr>
        <p:spPr>
          <a:xfrm>
            <a:off x="4370070" y="4951140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Konwerter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 232/485</a:t>
            </a:r>
          </a:p>
        </p:txBody>
      </p:sp>
      <p:cxnSp>
        <p:nvCxnSpPr>
          <p:cNvPr id="21" name="Łącznik prosty 20">
            <a:extLst>
              <a:ext uri="{FF2B5EF4-FFF2-40B4-BE49-F238E27FC236}">
                <a16:creationId xmlns:a16="http://schemas.microsoft.com/office/drawing/2014/main" id="{2C5CFC7F-2D81-A40F-7C9E-AF7CBF4E8C90}"/>
              </a:ext>
            </a:extLst>
          </p:cNvPr>
          <p:cNvCxnSpPr>
            <a:stCxn id="19" idx="3"/>
          </p:cNvCxnSpPr>
          <p:nvPr/>
        </p:nvCxnSpPr>
        <p:spPr>
          <a:xfrm flipV="1">
            <a:off x="5535930" y="5296236"/>
            <a:ext cx="473800" cy="130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3FFD9CA6-EC79-AE55-FE43-BA067995F33E}"/>
              </a:ext>
            </a:extLst>
          </p:cNvPr>
          <p:cNvCxnSpPr/>
          <p:nvPr/>
        </p:nvCxnSpPr>
        <p:spPr>
          <a:xfrm flipV="1">
            <a:off x="6009730" y="3921620"/>
            <a:ext cx="0" cy="13786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Łącznik prosty 26">
            <a:extLst>
              <a:ext uri="{FF2B5EF4-FFF2-40B4-BE49-F238E27FC236}">
                <a16:creationId xmlns:a16="http://schemas.microsoft.com/office/drawing/2014/main" id="{91160B0B-C635-6E4F-96D8-5FC66F75EE39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4079149" y="5309277"/>
            <a:ext cx="2909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Łącznik prosty 28">
            <a:extLst>
              <a:ext uri="{FF2B5EF4-FFF2-40B4-BE49-F238E27FC236}">
                <a16:creationId xmlns:a16="http://schemas.microsoft.com/office/drawing/2014/main" id="{61D7718E-AAC8-339D-A855-79A18836ACE0}"/>
              </a:ext>
            </a:extLst>
          </p:cNvPr>
          <p:cNvCxnSpPr/>
          <p:nvPr/>
        </p:nvCxnSpPr>
        <p:spPr>
          <a:xfrm flipV="1">
            <a:off x="4079149" y="2447453"/>
            <a:ext cx="0" cy="28618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Łącznik prosty 30">
            <a:extLst>
              <a:ext uri="{FF2B5EF4-FFF2-40B4-BE49-F238E27FC236}">
                <a16:creationId xmlns:a16="http://schemas.microsoft.com/office/drawing/2014/main" id="{8CC76B74-DEB1-072F-0AAE-2934BF529677}"/>
              </a:ext>
            </a:extLst>
          </p:cNvPr>
          <p:cNvCxnSpPr>
            <a:cxnSpLocks/>
          </p:cNvCxnSpPr>
          <p:nvPr/>
        </p:nvCxnSpPr>
        <p:spPr>
          <a:xfrm flipH="1">
            <a:off x="3090477" y="2438449"/>
            <a:ext cx="9886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83C23DDE-EB88-D0D7-BA39-B215C4BE399E}"/>
              </a:ext>
            </a:extLst>
          </p:cNvPr>
          <p:cNvCxnSpPr>
            <a:cxnSpLocks/>
          </p:cNvCxnSpPr>
          <p:nvPr/>
        </p:nvCxnSpPr>
        <p:spPr>
          <a:xfrm flipH="1">
            <a:off x="3092374" y="4127863"/>
            <a:ext cx="589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36">
            <a:extLst>
              <a:ext uri="{FF2B5EF4-FFF2-40B4-BE49-F238E27FC236}">
                <a16:creationId xmlns:a16="http://schemas.microsoft.com/office/drawing/2014/main" id="{1821A325-CD52-4E85-B934-6AEA09B1A54E}"/>
              </a:ext>
            </a:extLst>
          </p:cNvPr>
          <p:cNvCxnSpPr>
            <a:endCxn id="16" idx="1"/>
          </p:cNvCxnSpPr>
          <p:nvPr/>
        </p:nvCxnSpPr>
        <p:spPr>
          <a:xfrm>
            <a:off x="6009730" y="3921620"/>
            <a:ext cx="5320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4596FCD9-57B0-BA64-4274-CB4DA27D8CD4}"/>
              </a:ext>
            </a:extLst>
          </p:cNvPr>
          <p:cNvSpPr txBox="1"/>
          <p:nvPr/>
        </p:nvSpPr>
        <p:spPr>
          <a:xfrm>
            <a:off x="3157073" y="1735574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RS1</a:t>
            </a: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36858847-E549-6DE2-E76A-B5704AEB526A}"/>
              </a:ext>
            </a:extLst>
          </p:cNvPr>
          <p:cNvSpPr txBox="1"/>
          <p:nvPr/>
        </p:nvSpPr>
        <p:spPr>
          <a:xfrm>
            <a:off x="3174846" y="2221834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RS2</a:t>
            </a: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D9B4BF8F-5817-2200-0FF7-95DCC456FDCE}"/>
              </a:ext>
            </a:extLst>
          </p:cNvPr>
          <p:cNvSpPr txBox="1"/>
          <p:nvPr/>
        </p:nvSpPr>
        <p:spPr>
          <a:xfrm rot="10800000" flipV="1">
            <a:off x="3157074" y="3456826"/>
            <a:ext cx="378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/>
              <a:t>RS1</a:t>
            </a:r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id="{189D2598-D403-7B75-5D73-89BA1E169EDD}"/>
              </a:ext>
            </a:extLst>
          </p:cNvPr>
          <p:cNvSpPr txBox="1"/>
          <p:nvPr/>
        </p:nvSpPr>
        <p:spPr>
          <a:xfrm>
            <a:off x="3187544" y="3915081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RS2</a:t>
            </a:r>
          </a:p>
        </p:txBody>
      </p:sp>
      <p:sp>
        <p:nvSpPr>
          <p:cNvPr id="42" name="pole tekstowe 41">
            <a:extLst>
              <a:ext uri="{FF2B5EF4-FFF2-40B4-BE49-F238E27FC236}">
                <a16:creationId xmlns:a16="http://schemas.microsoft.com/office/drawing/2014/main" id="{7DA61B84-B0ED-EA2B-E7E0-8ACEE4E49A8F}"/>
              </a:ext>
            </a:extLst>
          </p:cNvPr>
          <p:cNvSpPr txBox="1"/>
          <p:nvPr/>
        </p:nvSpPr>
        <p:spPr>
          <a:xfrm>
            <a:off x="6102273" y="1773083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COM1</a:t>
            </a:r>
          </a:p>
        </p:txBody>
      </p:sp>
      <p:sp>
        <p:nvSpPr>
          <p:cNvPr id="43" name="pole tekstowe 42">
            <a:extLst>
              <a:ext uri="{FF2B5EF4-FFF2-40B4-BE49-F238E27FC236}">
                <a16:creationId xmlns:a16="http://schemas.microsoft.com/office/drawing/2014/main" id="{F9F46DCE-B35D-AFF4-ADBD-960A9944DC1B}"/>
              </a:ext>
            </a:extLst>
          </p:cNvPr>
          <p:cNvSpPr txBox="1"/>
          <p:nvPr/>
        </p:nvSpPr>
        <p:spPr>
          <a:xfrm>
            <a:off x="6009729" y="3693407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COM1</a:t>
            </a:r>
          </a:p>
        </p:txBody>
      </p:sp>
      <p:sp>
        <p:nvSpPr>
          <p:cNvPr id="44" name="pole tekstowe 43">
            <a:extLst>
              <a:ext uri="{FF2B5EF4-FFF2-40B4-BE49-F238E27FC236}">
                <a16:creationId xmlns:a16="http://schemas.microsoft.com/office/drawing/2014/main" id="{71026241-567D-A9AF-0EFC-710953BD5CBB}"/>
              </a:ext>
            </a:extLst>
          </p:cNvPr>
          <p:cNvSpPr txBox="1"/>
          <p:nvPr/>
        </p:nvSpPr>
        <p:spPr>
          <a:xfrm>
            <a:off x="6060411" y="2179472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/>
              <a:t>COM2</a:t>
            </a:r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92556344-1A0D-690B-499B-D4B84256AF08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1250631" y="2254438"/>
            <a:ext cx="675883" cy="48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Łącznik prosty 21">
            <a:extLst>
              <a:ext uri="{FF2B5EF4-FFF2-40B4-BE49-F238E27FC236}">
                <a16:creationId xmlns:a16="http://schemas.microsoft.com/office/drawing/2014/main" id="{47EC765B-AA17-4B72-8D1C-4D958B9F5D57}"/>
              </a:ext>
            </a:extLst>
          </p:cNvPr>
          <p:cNvCxnSpPr/>
          <p:nvPr/>
        </p:nvCxnSpPr>
        <p:spPr>
          <a:xfrm>
            <a:off x="1250631" y="2302582"/>
            <a:ext cx="0" cy="15667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222C5DC2-F538-515B-523B-AD422B01F79C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1269391" y="3869361"/>
            <a:ext cx="657123" cy="52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37">
            <a:extLst>
              <a:ext uri="{FF2B5EF4-FFF2-40B4-BE49-F238E27FC236}">
                <a16:creationId xmlns:a16="http://schemas.microsoft.com/office/drawing/2014/main" id="{42D91DC9-39EC-EAB7-3C14-29BDE82E5DF2}"/>
              </a:ext>
            </a:extLst>
          </p:cNvPr>
          <p:cNvSpPr txBox="1"/>
          <p:nvPr/>
        </p:nvSpPr>
        <p:spPr>
          <a:xfrm>
            <a:off x="672999" y="2995206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00" dirty="0"/>
              <a:t>LAN</a:t>
            </a:r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531F2FF0-FBEA-C653-8C52-A02C8E583BF1}"/>
              </a:ext>
            </a:extLst>
          </p:cNvPr>
          <p:cNvSpPr/>
          <p:nvPr/>
        </p:nvSpPr>
        <p:spPr>
          <a:xfrm>
            <a:off x="3255101" y="4275347"/>
            <a:ext cx="1165860" cy="71627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dirty="0">
                <a:latin typeface="Arial" panose="020B0604020202020204" pitchFamily="34" charset="0"/>
                <a:cs typeface="Arial" panose="020B0604020202020204" pitchFamily="34" charset="0"/>
              </a:rPr>
              <a:t>HUB</a:t>
            </a:r>
          </a:p>
          <a:p>
            <a:pPr algn="ctr"/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RS-485</a:t>
            </a:r>
          </a:p>
        </p:txBody>
      </p: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49215F2F-CFE9-FE0D-C1CF-5E5BA3BE2908}"/>
              </a:ext>
            </a:extLst>
          </p:cNvPr>
          <p:cNvCxnSpPr/>
          <p:nvPr/>
        </p:nvCxnSpPr>
        <p:spPr>
          <a:xfrm>
            <a:off x="3679031" y="4131469"/>
            <a:ext cx="0" cy="1438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3830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99</Words>
  <Application>Microsoft Office PowerPoint</Application>
  <PresentationFormat>Papier A4 (210x297 mm)</PresentationFormat>
  <Paragraphs>40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Gromadzki Krzysztof</dc:creator>
  <cp:lastModifiedBy>Jarosz Piotr (PSG)</cp:lastModifiedBy>
  <cp:revision>30</cp:revision>
  <dcterms:created xsi:type="dcterms:W3CDTF">2022-07-18T08:43:13Z</dcterms:created>
  <dcterms:modified xsi:type="dcterms:W3CDTF">2024-02-28T05:54:23Z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bfdf7-b3d6-42a7-9f35-f649f45df770_Enabled">
    <vt:lpwstr>true</vt:lpwstr>
  </property>
  <property fmtid="{D5CDD505-2E9C-101B-9397-08002B2CF9AE}" pid="3" name="MSIP_Label_873bfdf7-b3d6-42a7-9f35-f649f45df770_SetDate">
    <vt:lpwstr>2022-07-18T08:43:14Z</vt:lpwstr>
  </property>
  <property fmtid="{D5CDD505-2E9C-101B-9397-08002B2CF9AE}" pid="4" name="MSIP_Label_873bfdf7-b3d6-42a7-9f35-f649f45df770_Method">
    <vt:lpwstr>Standard</vt:lpwstr>
  </property>
  <property fmtid="{D5CDD505-2E9C-101B-9397-08002B2CF9AE}" pid="5" name="MSIP_Label_873bfdf7-b3d6-42a7-9f35-f649f45df770_Name">
    <vt:lpwstr>873bfdf7-b3d6-42a7-9f35-f649f45df770</vt:lpwstr>
  </property>
  <property fmtid="{D5CDD505-2E9C-101B-9397-08002B2CF9AE}" pid="6" name="MSIP_Label_873bfdf7-b3d6-42a7-9f35-f649f45df770_SiteId">
    <vt:lpwstr>ef14d27b-bd2c-4b20-81f6-f50d7f33c306</vt:lpwstr>
  </property>
  <property fmtid="{D5CDD505-2E9C-101B-9397-08002B2CF9AE}" pid="7" name="MSIP_Label_873bfdf7-b3d6-42a7-9f35-f649f45df770_ActionId">
    <vt:lpwstr>94833b89-0df0-4e19-8797-3877b5d41046</vt:lpwstr>
  </property>
  <property fmtid="{D5CDD505-2E9C-101B-9397-08002B2CF9AE}" pid="8" name="MSIP_Label_873bfdf7-b3d6-42a7-9f35-f649f45df770_ContentBits">
    <vt:lpwstr>0</vt:lpwstr>
  </property>
</Properties>
</file>