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0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112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448941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312622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31006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38214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373874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577766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13593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539693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728486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370785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/>
              <a:t>Kliknij ikonę, aby dodać obraz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413799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B8D755-38FC-4363-AE18-A6EA37487DC8}" type="datetimeFigureOut">
              <a:rPr lang="pl-PL" smtClean="0"/>
              <a:t>28.02.2024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5436AB-FCCD-4265-9354-BC6BB0290D23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174283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ole tekstowe 3">
            <a:extLst>
              <a:ext uri="{FF2B5EF4-FFF2-40B4-BE49-F238E27FC236}">
                <a16:creationId xmlns:a16="http://schemas.microsoft.com/office/drawing/2014/main" id="{8081865E-6B11-4CD5-8A9D-40172A4FDD51}"/>
              </a:ext>
            </a:extLst>
          </p:cNvPr>
          <p:cNvSpPr txBox="1"/>
          <p:nvPr/>
        </p:nvSpPr>
        <p:spPr>
          <a:xfrm>
            <a:off x="7627620" y="6096001"/>
            <a:ext cx="217932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Stacja gazowa: wariant D</a:t>
            </a:r>
          </a:p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Numer stacji: XX/YYYY</a:t>
            </a:r>
          </a:p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Wersja schematu: 1.0</a:t>
            </a:r>
          </a:p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Data aktualizacji: 2024.02.28</a:t>
            </a:r>
          </a:p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Wykonał: </a:t>
            </a:r>
          </a:p>
        </p:txBody>
      </p:sp>
      <p:cxnSp>
        <p:nvCxnSpPr>
          <p:cNvPr id="6" name="Łącznik prosty 5">
            <a:extLst>
              <a:ext uri="{FF2B5EF4-FFF2-40B4-BE49-F238E27FC236}">
                <a16:creationId xmlns:a16="http://schemas.microsoft.com/office/drawing/2014/main" id="{9EA4CF24-E518-4E3D-BE1F-B600E7026E92}"/>
              </a:ext>
            </a:extLst>
          </p:cNvPr>
          <p:cNvCxnSpPr/>
          <p:nvPr/>
        </p:nvCxnSpPr>
        <p:spPr>
          <a:xfrm>
            <a:off x="220980" y="495300"/>
            <a:ext cx="9395460" cy="0"/>
          </a:xfrm>
          <a:prstGeom prst="line">
            <a:avLst/>
          </a:prstGeom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pole tekstowe 6">
            <a:extLst>
              <a:ext uri="{FF2B5EF4-FFF2-40B4-BE49-F238E27FC236}">
                <a16:creationId xmlns:a16="http://schemas.microsoft.com/office/drawing/2014/main" id="{00D5348C-01E0-447F-B23A-2056BA1B55AF}"/>
              </a:ext>
            </a:extLst>
          </p:cNvPr>
          <p:cNvSpPr txBox="1"/>
          <p:nvPr/>
        </p:nvSpPr>
        <p:spPr>
          <a:xfrm>
            <a:off x="220980" y="218301"/>
            <a:ext cx="93954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l-PL" sz="12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Stacja gazowa: telemetria wariant D po modernizacji</a:t>
            </a:r>
          </a:p>
        </p:txBody>
      </p:sp>
      <p:sp>
        <p:nvSpPr>
          <p:cNvPr id="10" name="Prostokąt: zaokrąglone rogi 9">
            <a:extLst>
              <a:ext uri="{FF2B5EF4-FFF2-40B4-BE49-F238E27FC236}">
                <a16:creationId xmlns:a16="http://schemas.microsoft.com/office/drawing/2014/main" id="{05E36CB1-F1DF-4BB5-86B6-9C5A2B1246CD}"/>
              </a:ext>
            </a:extLst>
          </p:cNvPr>
          <p:cNvSpPr/>
          <p:nvPr/>
        </p:nvSpPr>
        <p:spPr>
          <a:xfrm>
            <a:off x="1926514" y="3092989"/>
            <a:ext cx="1165860" cy="716274"/>
          </a:xfrm>
          <a:prstGeom prst="round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000" dirty="0">
                <a:latin typeface="Arial" panose="020B0604020202020204" pitchFamily="34" charset="0"/>
                <a:cs typeface="Arial" panose="020B0604020202020204" pitchFamily="34" charset="0"/>
              </a:rPr>
              <a:t>Moduł GPRS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TYP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IP WAN: 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IP LAN: 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Maska:</a:t>
            </a:r>
          </a:p>
        </p:txBody>
      </p:sp>
      <p:sp>
        <p:nvSpPr>
          <p:cNvPr id="17" name="Prostokąt: zaokrąglone rogi 16">
            <a:extLst>
              <a:ext uri="{FF2B5EF4-FFF2-40B4-BE49-F238E27FC236}">
                <a16:creationId xmlns:a16="http://schemas.microsoft.com/office/drawing/2014/main" id="{AA81031E-B4EE-4C8E-AC55-3532F3418FE4}"/>
              </a:ext>
            </a:extLst>
          </p:cNvPr>
          <p:cNvSpPr/>
          <p:nvPr/>
        </p:nvSpPr>
        <p:spPr>
          <a:xfrm>
            <a:off x="6659879" y="3092989"/>
            <a:ext cx="1165860" cy="716274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000" dirty="0">
                <a:latin typeface="Arial" panose="020B0604020202020204" pitchFamily="34" charset="0"/>
                <a:cs typeface="Arial" panose="020B0604020202020204" pitchFamily="34" charset="0"/>
              </a:rPr>
              <a:t>Przelicznik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Bateryjny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RS-485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GazModem2</a:t>
            </a:r>
          </a:p>
        </p:txBody>
      </p:sp>
      <p:sp>
        <p:nvSpPr>
          <p:cNvPr id="64" name="pole tekstowe 63">
            <a:extLst>
              <a:ext uri="{FF2B5EF4-FFF2-40B4-BE49-F238E27FC236}">
                <a16:creationId xmlns:a16="http://schemas.microsoft.com/office/drawing/2014/main" id="{37BE0071-E3A4-44E7-AF67-ED3CE01B5B0A}"/>
              </a:ext>
            </a:extLst>
          </p:cNvPr>
          <p:cNvSpPr txBox="1"/>
          <p:nvPr/>
        </p:nvSpPr>
        <p:spPr>
          <a:xfrm>
            <a:off x="1926514" y="2355217"/>
            <a:ext cx="70564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Sieć GPRS</a:t>
            </a:r>
          </a:p>
        </p:txBody>
      </p:sp>
      <p:sp>
        <p:nvSpPr>
          <p:cNvPr id="65" name="pole tekstowe 64">
            <a:extLst>
              <a:ext uri="{FF2B5EF4-FFF2-40B4-BE49-F238E27FC236}">
                <a16:creationId xmlns:a16="http://schemas.microsoft.com/office/drawing/2014/main" id="{7410B720-65BF-4AB8-B3BC-A491E5AF5BB6}"/>
              </a:ext>
            </a:extLst>
          </p:cNvPr>
          <p:cNvSpPr txBox="1"/>
          <p:nvPr/>
        </p:nvSpPr>
        <p:spPr>
          <a:xfrm>
            <a:off x="6860410" y="2355217"/>
            <a:ext cx="96532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Sieć RS-485/232</a:t>
            </a:r>
          </a:p>
        </p:txBody>
      </p:sp>
      <p:sp>
        <p:nvSpPr>
          <p:cNvPr id="66" name="pole tekstowe 65">
            <a:extLst>
              <a:ext uri="{FF2B5EF4-FFF2-40B4-BE49-F238E27FC236}">
                <a16:creationId xmlns:a16="http://schemas.microsoft.com/office/drawing/2014/main" id="{837E5A2E-F88C-4620-96DD-FF84AED3A22E}"/>
              </a:ext>
            </a:extLst>
          </p:cNvPr>
          <p:cNvSpPr txBox="1"/>
          <p:nvPr/>
        </p:nvSpPr>
        <p:spPr>
          <a:xfrm>
            <a:off x="76200" y="6597850"/>
            <a:ext cx="5624906" cy="2000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700" i="1" dirty="0">
                <a:latin typeface="Arial" panose="020B0604020202020204" pitchFamily="34" charset="0"/>
                <a:cs typeface="Arial" panose="020B0604020202020204" pitchFamily="34" charset="0"/>
              </a:rPr>
              <a:t>Kolorem niebieskim oznaczono urządzenia komunikacyjne a kolorem pomarańczowym urządzenia pomiarowe i automatyki przemysłowej.</a:t>
            </a:r>
          </a:p>
        </p:txBody>
      </p:sp>
      <p:sp>
        <p:nvSpPr>
          <p:cNvPr id="67" name="pole tekstowe 66">
            <a:extLst>
              <a:ext uri="{FF2B5EF4-FFF2-40B4-BE49-F238E27FC236}">
                <a16:creationId xmlns:a16="http://schemas.microsoft.com/office/drawing/2014/main" id="{82258DE0-EBA4-4BD0-AA0A-10F17D4E3789}"/>
              </a:ext>
            </a:extLst>
          </p:cNvPr>
          <p:cNvSpPr txBox="1"/>
          <p:nvPr/>
        </p:nvSpPr>
        <p:spPr>
          <a:xfrm>
            <a:off x="7124700" y="510311"/>
            <a:ext cx="2491740" cy="2000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700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Ideowy schemat toru transmisji danych z urządzeń AKPiA.</a:t>
            </a:r>
          </a:p>
        </p:txBody>
      </p:sp>
      <p:sp>
        <p:nvSpPr>
          <p:cNvPr id="39" name="Prostokąt: zaokrąglone rogi 38">
            <a:extLst>
              <a:ext uri="{FF2B5EF4-FFF2-40B4-BE49-F238E27FC236}">
                <a16:creationId xmlns:a16="http://schemas.microsoft.com/office/drawing/2014/main" id="{E22DDB0E-F88F-4DEA-B939-31339CC2667A}"/>
              </a:ext>
            </a:extLst>
          </p:cNvPr>
          <p:cNvSpPr/>
          <p:nvPr/>
        </p:nvSpPr>
        <p:spPr>
          <a:xfrm>
            <a:off x="4250357" y="2235903"/>
            <a:ext cx="1165860" cy="716274"/>
          </a:xfrm>
          <a:prstGeom prst="round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000" dirty="0">
                <a:latin typeface="Arial" panose="020B0604020202020204" pitchFamily="34" charset="0"/>
                <a:cs typeface="Arial" panose="020B0604020202020204" pitchFamily="34" charset="0"/>
              </a:rPr>
              <a:t>Konwerter RS232/485 na RS Gaz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  <p:sp>
        <p:nvSpPr>
          <p:cNvPr id="2" name="Prostokąt: zaokrąglone rogi 1">
            <a:extLst>
              <a:ext uri="{FF2B5EF4-FFF2-40B4-BE49-F238E27FC236}">
                <a16:creationId xmlns:a16="http://schemas.microsoft.com/office/drawing/2014/main" id="{CF7EDFB1-62D8-821C-53F5-72EDEF183C3B}"/>
              </a:ext>
            </a:extLst>
          </p:cNvPr>
          <p:cNvSpPr/>
          <p:nvPr/>
        </p:nvSpPr>
        <p:spPr>
          <a:xfrm>
            <a:off x="6659879" y="4331591"/>
            <a:ext cx="1165860" cy="716274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000" dirty="0" err="1">
                <a:latin typeface="Arial" panose="020B0604020202020204" pitchFamily="34" charset="0"/>
                <a:cs typeface="Arial" panose="020B0604020202020204" pitchFamily="34" charset="0"/>
              </a:rPr>
              <a:t>Nawanialnia</a:t>
            </a:r>
            <a:endParaRPr lang="pl-PL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230 V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RS-232</a:t>
            </a:r>
          </a:p>
          <a:p>
            <a:pPr algn="ctr"/>
            <a:r>
              <a:rPr lang="pl-PL" sz="700" dirty="0" err="1">
                <a:latin typeface="Arial" panose="020B0604020202020204" pitchFamily="34" charset="0"/>
                <a:cs typeface="Arial" panose="020B0604020202020204" pitchFamily="34" charset="0"/>
              </a:rPr>
              <a:t>ModBus</a:t>
            </a:r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 RTU</a:t>
            </a:r>
          </a:p>
        </p:txBody>
      </p:sp>
      <p:sp>
        <p:nvSpPr>
          <p:cNvPr id="3" name="Prostokąt: zaokrąglone rogi 2">
            <a:extLst>
              <a:ext uri="{FF2B5EF4-FFF2-40B4-BE49-F238E27FC236}">
                <a16:creationId xmlns:a16="http://schemas.microsoft.com/office/drawing/2014/main" id="{24F258A7-24A6-281E-E792-A0F951A09C0B}"/>
              </a:ext>
            </a:extLst>
          </p:cNvPr>
          <p:cNvSpPr/>
          <p:nvPr/>
        </p:nvSpPr>
        <p:spPr>
          <a:xfrm>
            <a:off x="5180511" y="5441759"/>
            <a:ext cx="1165860" cy="716274"/>
          </a:xfrm>
          <a:prstGeom prst="round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000" dirty="0">
                <a:latin typeface="Arial" panose="020B0604020202020204" pitchFamily="34" charset="0"/>
                <a:cs typeface="Arial" panose="020B0604020202020204" pitchFamily="34" charset="0"/>
              </a:rPr>
              <a:t>Konwerter RS232/485 na RS Gaz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  <p:cxnSp>
        <p:nvCxnSpPr>
          <p:cNvPr id="8" name="Łącznik prosty 7">
            <a:extLst>
              <a:ext uri="{FF2B5EF4-FFF2-40B4-BE49-F238E27FC236}">
                <a16:creationId xmlns:a16="http://schemas.microsoft.com/office/drawing/2014/main" id="{845CDC0E-F589-F0C4-B6CF-C4EF42FC7652}"/>
              </a:ext>
            </a:extLst>
          </p:cNvPr>
          <p:cNvCxnSpPr>
            <a:cxnSpLocks/>
            <a:endCxn id="2" idx="1"/>
          </p:cNvCxnSpPr>
          <p:nvPr/>
        </p:nvCxnSpPr>
        <p:spPr>
          <a:xfrm flipV="1">
            <a:off x="6470469" y="4689728"/>
            <a:ext cx="189410" cy="4192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Łącznik prosty 10">
            <a:extLst>
              <a:ext uri="{FF2B5EF4-FFF2-40B4-BE49-F238E27FC236}">
                <a16:creationId xmlns:a16="http://schemas.microsoft.com/office/drawing/2014/main" id="{CAE12EF8-B3AA-F515-2C96-7A9B9D9384D2}"/>
              </a:ext>
            </a:extLst>
          </p:cNvPr>
          <p:cNvCxnSpPr>
            <a:cxnSpLocks/>
            <a:stCxn id="3" idx="1"/>
          </p:cNvCxnSpPr>
          <p:nvPr/>
        </p:nvCxnSpPr>
        <p:spPr>
          <a:xfrm flipH="1">
            <a:off x="5059680" y="5799896"/>
            <a:ext cx="120831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" name="Prostokąt: zaokrąglone rogi 4">
            <a:extLst>
              <a:ext uri="{FF2B5EF4-FFF2-40B4-BE49-F238E27FC236}">
                <a16:creationId xmlns:a16="http://schemas.microsoft.com/office/drawing/2014/main" id="{9A84B457-2D1F-9287-E532-7BCD82FA17EA}"/>
              </a:ext>
            </a:extLst>
          </p:cNvPr>
          <p:cNvSpPr/>
          <p:nvPr/>
        </p:nvSpPr>
        <p:spPr>
          <a:xfrm>
            <a:off x="1926514" y="4308213"/>
            <a:ext cx="1165860" cy="716274"/>
          </a:xfrm>
          <a:prstGeom prst="round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000" dirty="0">
                <a:latin typeface="Arial" panose="020B0604020202020204" pitchFamily="34" charset="0"/>
                <a:cs typeface="Arial" panose="020B0604020202020204" pitchFamily="34" charset="0"/>
              </a:rPr>
              <a:t>Moduł GPRS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TYP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IP WAN: 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IP LAN: 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Maska:</a:t>
            </a:r>
          </a:p>
        </p:txBody>
      </p:sp>
      <p:cxnSp>
        <p:nvCxnSpPr>
          <p:cNvPr id="12" name="Łącznik prosty 11">
            <a:extLst>
              <a:ext uri="{FF2B5EF4-FFF2-40B4-BE49-F238E27FC236}">
                <a16:creationId xmlns:a16="http://schemas.microsoft.com/office/drawing/2014/main" id="{410F956F-BA77-DA5F-9ACC-4C2C012B554E}"/>
              </a:ext>
            </a:extLst>
          </p:cNvPr>
          <p:cNvCxnSpPr/>
          <p:nvPr/>
        </p:nvCxnSpPr>
        <p:spPr>
          <a:xfrm flipH="1">
            <a:off x="6038048" y="3317966"/>
            <a:ext cx="621831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Łącznik prosty 13">
            <a:extLst>
              <a:ext uri="{FF2B5EF4-FFF2-40B4-BE49-F238E27FC236}">
                <a16:creationId xmlns:a16="http://schemas.microsoft.com/office/drawing/2014/main" id="{4A52E6E8-3F95-8A32-C6D8-44AC2135DE74}"/>
              </a:ext>
            </a:extLst>
          </p:cNvPr>
          <p:cNvCxnSpPr/>
          <p:nvPr/>
        </p:nvCxnSpPr>
        <p:spPr>
          <a:xfrm flipV="1">
            <a:off x="6038048" y="2682240"/>
            <a:ext cx="0" cy="64443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" name="Łącznik prosty 15">
            <a:extLst>
              <a:ext uri="{FF2B5EF4-FFF2-40B4-BE49-F238E27FC236}">
                <a16:creationId xmlns:a16="http://schemas.microsoft.com/office/drawing/2014/main" id="{D19902B7-B852-48F4-F367-5F9574B56354}"/>
              </a:ext>
            </a:extLst>
          </p:cNvPr>
          <p:cNvCxnSpPr/>
          <p:nvPr/>
        </p:nvCxnSpPr>
        <p:spPr>
          <a:xfrm flipH="1">
            <a:off x="5416217" y="2673531"/>
            <a:ext cx="62183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Łącznik prosty 19">
            <a:extLst>
              <a:ext uri="{FF2B5EF4-FFF2-40B4-BE49-F238E27FC236}">
                <a16:creationId xmlns:a16="http://schemas.microsoft.com/office/drawing/2014/main" id="{82AE9510-3363-C36B-C06C-375681802E1F}"/>
              </a:ext>
            </a:extLst>
          </p:cNvPr>
          <p:cNvCxnSpPr>
            <a:cxnSpLocks/>
          </p:cNvCxnSpPr>
          <p:nvPr/>
        </p:nvCxnSpPr>
        <p:spPr>
          <a:xfrm>
            <a:off x="3092374" y="3181161"/>
            <a:ext cx="33880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" name="Łącznik prosty 21">
            <a:extLst>
              <a:ext uri="{FF2B5EF4-FFF2-40B4-BE49-F238E27FC236}">
                <a16:creationId xmlns:a16="http://schemas.microsoft.com/office/drawing/2014/main" id="{6867F567-C72C-FC38-DFD2-9185D02D57C3}"/>
              </a:ext>
            </a:extLst>
          </p:cNvPr>
          <p:cNvCxnSpPr>
            <a:cxnSpLocks/>
          </p:cNvCxnSpPr>
          <p:nvPr/>
        </p:nvCxnSpPr>
        <p:spPr>
          <a:xfrm flipV="1">
            <a:off x="3431177" y="2673531"/>
            <a:ext cx="0" cy="50763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" name="Łącznik prosty 23">
            <a:extLst>
              <a:ext uri="{FF2B5EF4-FFF2-40B4-BE49-F238E27FC236}">
                <a16:creationId xmlns:a16="http://schemas.microsoft.com/office/drawing/2014/main" id="{A4DC6230-F9A9-A80B-E887-4B17D9B0D6B4}"/>
              </a:ext>
            </a:extLst>
          </p:cNvPr>
          <p:cNvCxnSpPr/>
          <p:nvPr/>
        </p:nvCxnSpPr>
        <p:spPr>
          <a:xfrm>
            <a:off x="3431177" y="2673531"/>
            <a:ext cx="819180" cy="870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Łącznik prosty 27">
            <a:extLst>
              <a:ext uri="{FF2B5EF4-FFF2-40B4-BE49-F238E27FC236}">
                <a16:creationId xmlns:a16="http://schemas.microsoft.com/office/drawing/2014/main" id="{37EF95AC-2A30-AB78-DD67-4D5A0254DA3D}"/>
              </a:ext>
            </a:extLst>
          </p:cNvPr>
          <p:cNvCxnSpPr>
            <a:cxnSpLocks/>
          </p:cNvCxnSpPr>
          <p:nvPr/>
        </p:nvCxnSpPr>
        <p:spPr>
          <a:xfrm>
            <a:off x="6470469" y="4689728"/>
            <a:ext cx="0" cy="11101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Łącznik prosty 29">
            <a:extLst>
              <a:ext uri="{FF2B5EF4-FFF2-40B4-BE49-F238E27FC236}">
                <a16:creationId xmlns:a16="http://schemas.microsoft.com/office/drawing/2014/main" id="{9E9A84A6-EB7E-CB33-4A68-935F1DD78613}"/>
              </a:ext>
            </a:extLst>
          </p:cNvPr>
          <p:cNvCxnSpPr>
            <a:cxnSpLocks/>
          </p:cNvCxnSpPr>
          <p:nvPr/>
        </p:nvCxnSpPr>
        <p:spPr>
          <a:xfrm flipH="1">
            <a:off x="6348549" y="5793262"/>
            <a:ext cx="12192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Łącznik prosty 32">
            <a:extLst>
              <a:ext uri="{FF2B5EF4-FFF2-40B4-BE49-F238E27FC236}">
                <a16:creationId xmlns:a16="http://schemas.microsoft.com/office/drawing/2014/main" id="{FD79B770-FFC5-8019-A079-8F80F7C14312}"/>
              </a:ext>
            </a:extLst>
          </p:cNvPr>
          <p:cNvCxnSpPr>
            <a:cxnSpLocks/>
          </p:cNvCxnSpPr>
          <p:nvPr/>
        </p:nvCxnSpPr>
        <p:spPr>
          <a:xfrm flipH="1" flipV="1">
            <a:off x="3971109" y="3596640"/>
            <a:ext cx="18761" cy="832775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5" name="Łącznik prosty 34">
            <a:extLst>
              <a:ext uri="{FF2B5EF4-FFF2-40B4-BE49-F238E27FC236}">
                <a16:creationId xmlns:a16="http://schemas.microsoft.com/office/drawing/2014/main" id="{0C21C6C7-5F75-B20B-D479-F9C194E88AFE}"/>
              </a:ext>
            </a:extLst>
          </p:cNvPr>
          <p:cNvCxnSpPr>
            <a:cxnSpLocks/>
          </p:cNvCxnSpPr>
          <p:nvPr/>
        </p:nvCxnSpPr>
        <p:spPr>
          <a:xfrm flipH="1">
            <a:off x="3092374" y="3596640"/>
            <a:ext cx="87873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Prostokąt: zaokrąglone rogi 36">
            <a:extLst>
              <a:ext uri="{FF2B5EF4-FFF2-40B4-BE49-F238E27FC236}">
                <a16:creationId xmlns:a16="http://schemas.microsoft.com/office/drawing/2014/main" id="{16A0B7FC-EE40-2B2F-399B-5F56354B342E}"/>
              </a:ext>
            </a:extLst>
          </p:cNvPr>
          <p:cNvSpPr/>
          <p:nvPr/>
        </p:nvSpPr>
        <p:spPr>
          <a:xfrm>
            <a:off x="4292278" y="3517123"/>
            <a:ext cx="1165860" cy="716274"/>
          </a:xfrm>
          <a:prstGeom prst="round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000" dirty="0">
                <a:latin typeface="Arial" panose="020B0604020202020204" pitchFamily="34" charset="0"/>
                <a:cs typeface="Arial" panose="020B0604020202020204" pitchFamily="34" charset="0"/>
              </a:rPr>
              <a:t>Konwerter RS232/485 na RS Gaz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  <p:cxnSp>
        <p:nvCxnSpPr>
          <p:cNvPr id="40" name="Łącznik prosty 39">
            <a:extLst>
              <a:ext uri="{FF2B5EF4-FFF2-40B4-BE49-F238E27FC236}">
                <a16:creationId xmlns:a16="http://schemas.microsoft.com/office/drawing/2014/main" id="{D54A1E93-FC71-709F-1C01-87AF67CF647A}"/>
              </a:ext>
            </a:extLst>
          </p:cNvPr>
          <p:cNvCxnSpPr/>
          <p:nvPr/>
        </p:nvCxnSpPr>
        <p:spPr>
          <a:xfrm>
            <a:off x="3092373" y="4522489"/>
            <a:ext cx="278675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2" name="Łącznik prosty 41">
            <a:extLst>
              <a:ext uri="{FF2B5EF4-FFF2-40B4-BE49-F238E27FC236}">
                <a16:creationId xmlns:a16="http://schemas.microsoft.com/office/drawing/2014/main" id="{58155A9B-E623-BAAA-11F7-2C666FE63FD8}"/>
              </a:ext>
            </a:extLst>
          </p:cNvPr>
          <p:cNvCxnSpPr/>
          <p:nvPr/>
        </p:nvCxnSpPr>
        <p:spPr>
          <a:xfrm flipV="1">
            <a:off x="3374987" y="3875260"/>
            <a:ext cx="0" cy="6531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Łącznik prosty 43">
            <a:extLst>
              <a:ext uri="{FF2B5EF4-FFF2-40B4-BE49-F238E27FC236}">
                <a16:creationId xmlns:a16="http://schemas.microsoft.com/office/drawing/2014/main" id="{60F7C364-8591-B3A6-04A0-4DB666496128}"/>
              </a:ext>
            </a:extLst>
          </p:cNvPr>
          <p:cNvCxnSpPr>
            <a:cxnSpLocks/>
            <a:endCxn id="37" idx="1"/>
          </p:cNvCxnSpPr>
          <p:nvPr/>
        </p:nvCxnSpPr>
        <p:spPr>
          <a:xfrm>
            <a:off x="3371048" y="3875260"/>
            <a:ext cx="92123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Łącznik prosty 46">
            <a:extLst>
              <a:ext uri="{FF2B5EF4-FFF2-40B4-BE49-F238E27FC236}">
                <a16:creationId xmlns:a16="http://schemas.microsoft.com/office/drawing/2014/main" id="{6FF1104D-5992-BB15-95EC-84666FEAD244}"/>
              </a:ext>
            </a:extLst>
          </p:cNvPr>
          <p:cNvCxnSpPr>
            <a:cxnSpLocks/>
          </p:cNvCxnSpPr>
          <p:nvPr/>
        </p:nvCxnSpPr>
        <p:spPr>
          <a:xfrm>
            <a:off x="3092373" y="4850674"/>
            <a:ext cx="89749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Łącznik prosty 50">
            <a:extLst>
              <a:ext uri="{FF2B5EF4-FFF2-40B4-BE49-F238E27FC236}">
                <a16:creationId xmlns:a16="http://schemas.microsoft.com/office/drawing/2014/main" id="{8FD2B1E1-65C2-6436-4F8A-54F20C0DD94C}"/>
              </a:ext>
            </a:extLst>
          </p:cNvPr>
          <p:cNvCxnSpPr>
            <a:cxnSpLocks/>
            <a:stCxn id="37" idx="3"/>
          </p:cNvCxnSpPr>
          <p:nvPr/>
        </p:nvCxnSpPr>
        <p:spPr>
          <a:xfrm>
            <a:off x="5458138" y="3875260"/>
            <a:ext cx="57991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" name="Łącznik prosty 52">
            <a:extLst>
              <a:ext uri="{FF2B5EF4-FFF2-40B4-BE49-F238E27FC236}">
                <a16:creationId xmlns:a16="http://schemas.microsoft.com/office/drawing/2014/main" id="{71549246-E70A-5563-EF4F-457FAFB2D79B}"/>
              </a:ext>
            </a:extLst>
          </p:cNvPr>
          <p:cNvCxnSpPr>
            <a:cxnSpLocks/>
          </p:cNvCxnSpPr>
          <p:nvPr/>
        </p:nvCxnSpPr>
        <p:spPr>
          <a:xfrm flipV="1">
            <a:off x="6041056" y="3596640"/>
            <a:ext cx="0" cy="27862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Łącznik prosty 54">
            <a:extLst>
              <a:ext uri="{FF2B5EF4-FFF2-40B4-BE49-F238E27FC236}">
                <a16:creationId xmlns:a16="http://schemas.microsoft.com/office/drawing/2014/main" id="{394F077F-C18C-78C7-2891-344E461CE261}"/>
              </a:ext>
            </a:extLst>
          </p:cNvPr>
          <p:cNvCxnSpPr>
            <a:cxnSpLocks/>
          </p:cNvCxnSpPr>
          <p:nvPr/>
        </p:nvCxnSpPr>
        <p:spPr>
          <a:xfrm>
            <a:off x="6038048" y="3596640"/>
            <a:ext cx="621831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9" name="pole tekstowe 58">
            <a:extLst>
              <a:ext uri="{FF2B5EF4-FFF2-40B4-BE49-F238E27FC236}">
                <a16:creationId xmlns:a16="http://schemas.microsoft.com/office/drawing/2014/main" id="{8065043F-531E-257E-8A0F-31B228D96EC4}"/>
              </a:ext>
            </a:extLst>
          </p:cNvPr>
          <p:cNvSpPr txBox="1"/>
          <p:nvPr/>
        </p:nvSpPr>
        <p:spPr>
          <a:xfrm>
            <a:off x="6093266" y="3048686"/>
            <a:ext cx="458780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Com1</a:t>
            </a:r>
          </a:p>
        </p:txBody>
      </p:sp>
      <p:sp>
        <p:nvSpPr>
          <p:cNvPr id="60" name="pole tekstowe 59">
            <a:extLst>
              <a:ext uri="{FF2B5EF4-FFF2-40B4-BE49-F238E27FC236}">
                <a16:creationId xmlns:a16="http://schemas.microsoft.com/office/drawing/2014/main" id="{684D1A07-4097-5EEA-FDA2-7742E2944D33}"/>
              </a:ext>
            </a:extLst>
          </p:cNvPr>
          <p:cNvSpPr txBox="1"/>
          <p:nvPr/>
        </p:nvSpPr>
        <p:spPr>
          <a:xfrm>
            <a:off x="6145881" y="3659839"/>
            <a:ext cx="458780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Com2</a:t>
            </a:r>
          </a:p>
        </p:txBody>
      </p:sp>
      <p:sp>
        <p:nvSpPr>
          <p:cNvPr id="61" name="pole tekstowe 60">
            <a:extLst>
              <a:ext uri="{FF2B5EF4-FFF2-40B4-BE49-F238E27FC236}">
                <a16:creationId xmlns:a16="http://schemas.microsoft.com/office/drawing/2014/main" id="{F29D01A1-4157-491A-FA91-D5209F677AAD}"/>
              </a:ext>
            </a:extLst>
          </p:cNvPr>
          <p:cNvSpPr txBox="1"/>
          <p:nvPr/>
        </p:nvSpPr>
        <p:spPr>
          <a:xfrm>
            <a:off x="3069254" y="2953076"/>
            <a:ext cx="38504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RS1</a:t>
            </a:r>
          </a:p>
        </p:txBody>
      </p:sp>
      <p:sp>
        <p:nvSpPr>
          <p:cNvPr id="62" name="pole tekstowe 61">
            <a:extLst>
              <a:ext uri="{FF2B5EF4-FFF2-40B4-BE49-F238E27FC236}">
                <a16:creationId xmlns:a16="http://schemas.microsoft.com/office/drawing/2014/main" id="{6E6DB98A-7F48-B991-4E38-F6E498CB87C2}"/>
              </a:ext>
            </a:extLst>
          </p:cNvPr>
          <p:cNvSpPr txBox="1"/>
          <p:nvPr/>
        </p:nvSpPr>
        <p:spPr>
          <a:xfrm>
            <a:off x="3051203" y="3399950"/>
            <a:ext cx="38504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RS2</a:t>
            </a:r>
          </a:p>
        </p:txBody>
      </p:sp>
      <p:sp>
        <p:nvSpPr>
          <p:cNvPr id="63" name="pole tekstowe 62">
            <a:extLst>
              <a:ext uri="{FF2B5EF4-FFF2-40B4-BE49-F238E27FC236}">
                <a16:creationId xmlns:a16="http://schemas.microsoft.com/office/drawing/2014/main" id="{A2DB9C4A-B8DB-FFE5-AFB5-9C6DAB234655}"/>
              </a:ext>
            </a:extLst>
          </p:cNvPr>
          <p:cNvSpPr txBox="1"/>
          <p:nvPr/>
        </p:nvSpPr>
        <p:spPr>
          <a:xfrm>
            <a:off x="3043441" y="4287351"/>
            <a:ext cx="38504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RS1</a:t>
            </a:r>
          </a:p>
        </p:txBody>
      </p:sp>
      <p:sp>
        <p:nvSpPr>
          <p:cNvPr id="68" name="pole tekstowe 67">
            <a:extLst>
              <a:ext uri="{FF2B5EF4-FFF2-40B4-BE49-F238E27FC236}">
                <a16:creationId xmlns:a16="http://schemas.microsoft.com/office/drawing/2014/main" id="{F132242F-EBBA-57B1-1616-551C17160A92}"/>
              </a:ext>
            </a:extLst>
          </p:cNvPr>
          <p:cNvSpPr txBox="1"/>
          <p:nvPr/>
        </p:nvSpPr>
        <p:spPr>
          <a:xfrm>
            <a:off x="3072423" y="4669037"/>
            <a:ext cx="38504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sz="800" dirty="0">
                <a:latin typeface="Arial" panose="020B0604020202020204" pitchFamily="34" charset="0"/>
                <a:cs typeface="Arial" panose="020B0604020202020204" pitchFamily="34" charset="0"/>
              </a:rPr>
              <a:t>RS2</a:t>
            </a:r>
          </a:p>
        </p:txBody>
      </p:sp>
      <p:sp>
        <p:nvSpPr>
          <p:cNvPr id="21" name="Prostokąt: zaokrąglone rogi 20">
            <a:extLst>
              <a:ext uri="{FF2B5EF4-FFF2-40B4-BE49-F238E27FC236}">
                <a16:creationId xmlns:a16="http://schemas.microsoft.com/office/drawing/2014/main" id="{531F2FF0-FBEA-C653-8C52-A02C8E583BF1}"/>
              </a:ext>
            </a:extLst>
          </p:cNvPr>
          <p:cNvSpPr/>
          <p:nvPr/>
        </p:nvSpPr>
        <p:spPr>
          <a:xfrm>
            <a:off x="3897394" y="5435125"/>
            <a:ext cx="1165860" cy="716274"/>
          </a:xfrm>
          <a:prstGeom prst="round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1000" dirty="0">
                <a:latin typeface="Arial" panose="020B0604020202020204" pitchFamily="34" charset="0"/>
                <a:cs typeface="Arial" panose="020B0604020202020204" pitchFamily="34" charset="0"/>
              </a:rPr>
              <a:t>HUB</a:t>
            </a:r>
          </a:p>
          <a:p>
            <a:pPr algn="ctr"/>
            <a:r>
              <a:rPr lang="pl-PL" sz="700" dirty="0">
                <a:latin typeface="Arial" panose="020B0604020202020204" pitchFamily="34" charset="0"/>
                <a:cs typeface="Arial" panose="020B0604020202020204" pitchFamily="34" charset="0"/>
              </a:rPr>
              <a:t>RS-485</a:t>
            </a:r>
          </a:p>
        </p:txBody>
      </p:sp>
      <p:cxnSp>
        <p:nvCxnSpPr>
          <p:cNvPr id="43" name="Łącznik prosty 42">
            <a:extLst>
              <a:ext uri="{FF2B5EF4-FFF2-40B4-BE49-F238E27FC236}">
                <a16:creationId xmlns:a16="http://schemas.microsoft.com/office/drawing/2014/main" id="{A65C7253-226F-39A3-5BB7-8634F9FAC0BB}"/>
              </a:ext>
            </a:extLst>
          </p:cNvPr>
          <p:cNvCxnSpPr>
            <a:cxnSpLocks/>
          </p:cNvCxnSpPr>
          <p:nvPr/>
        </p:nvCxnSpPr>
        <p:spPr>
          <a:xfrm>
            <a:off x="3989870" y="4850674"/>
            <a:ext cx="0" cy="584451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Łącznik prosty 45">
            <a:extLst>
              <a:ext uri="{FF2B5EF4-FFF2-40B4-BE49-F238E27FC236}">
                <a16:creationId xmlns:a16="http://schemas.microsoft.com/office/drawing/2014/main" id="{0ABEF753-7575-A9AA-C9F4-5315E97BDB96}"/>
              </a:ext>
            </a:extLst>
          </p:cNvPr>
          <p:cNvCxnSpPr/>
          <p:nvPr/>
        </p:nvCxnSpPr>
        <p:spPr>
          <a:xfrm>
            <a:off x="3989870" y="4429415"/>
            <a:ext cx="843417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Łącznik prosty 49">
            <a:extLst>
              <a:ext uri="{FF2B5EF4-FFF2-40B4-BE49-F238E27FC236}">
                <a16:creationId xmlns:a16="http://schemas.microsoft.com/office/drawing/2014/main" id="{59B60883-7F7B-E88F-01C4-0F21167A1E5A}"/>
              </a:ext>
            </a:extLst>
          </p:cNvPr>
          <p:cNvCxnSpPr/>
          <p:nvPr/>
        </p:nvCxnSpPr>
        <p:spPr>
          <a:xfrm>
            <a:off x="4833287" y="4429415"/>
            <a:ext cx="0" cy="100571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5338304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Motyw pakietu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tyw pakietu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tyw pakietu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126</TotalTime>
  <Words>114</Words>
  <Application>Microsoft Office PowerPoint</Application>
  <PresentationFormat>Papier A4 (210x297 mm)</PresentationFormat>
  <Paragraphs>42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Gromadzki Krzysztof</dc:creator>
  <cp:lastModifiedBy>Jarosz Piotr (PSG)</cp:lastModifiedBy>
  <cp:revision>30</cp:revision>
  <dcterms:created xsi:type="dcterms:W3CDTF">2022-07-18T08:43:13Z</dcterms:created>
  <dcterms:modified xsi:type="dcterms:W3CDTF">2024-02-28T05:56:25Z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873bfdf7-b3d6-42a7-9f35-f649f45df770_Enabled">
    <vt:lpwstr>true</vt:lpwstr>
  </property>
  <property fmtid="{D5CDD505-2E9C-101B-9397-08002B2CF9AE}" pid="3" name="MSIP_Label_873bfdf7-b3d6-42a7-9f35-f649f45df770_SetDate">
    <vt:lpwstr>2022-07-18T08:43:14Z</vt:lpwstr>
  </property>
  <property fmtid="{D5CDD505-2E9C-101B-9397-08002B2CF9AE}" pid="4" name="MSIP_Label_873bfdf7-b3d6-42a7-9f35-f649f45df770_Method">
    <vt:lpwstr>Standard</vt:lpwstr>
  </property>
  <property fmtid="{D5CDD505-2E9C-101B-9397-08002B2CF9AE}" pid="5" name="MSIP_Label_873bfdf7-b3d6-42a7-9f35-f649f45df770_Name">
    <vt:lpwstr>873bfdf7-b3d6-42a7-9f35-f649f45df770</vt:lpwstr>
  </property>
  <property fmtid="{D5CDD505-2E9C-101B-9397-08002B2CF9AE}" pid="6" name="MSIP_Label_873bfdf7-b3d6-42a7-9f35-f649f45df770_SiteId">
    <vt:lpwstr>ef14d27b-bd2c-4b20-81f6-f50d7f33c306</vt:lpwstr>
  </property>
  <property fmtid="{D5CDD505-2E9C-101B-9397-08002B2CF9AE}" pid="7" name="MSIP_Label_873bfdf7-b3d6-42a7-9f35-f649f45df770_ActionId">
    <vt:lpwstr>94833b89-0df0-4e19-8797-3877b5d41046</vt:lpwstr>
  </property>
  <property fmtid="{D5CDD505-2E9C-101B-9397-08002B2CF9AE}" pid="8" name="MSIP_Label_873bfdf7-b3d6-42a7-9f35-f649f45df770_ContentBits">
    <vt:lpwstr>0</vt:lpwstr>
  </property>
</Properties>
</file>

<file path=docProps/thumbnail.jpeg>
</file>