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1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4894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126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100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821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7387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7776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359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3969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2848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7078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1379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742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8081865E-6B11-4CD5-8A9D-40172A4FDD51}"/>
              </a:ext>
            </a:extLst>
          </p:cNvPr>
          <p:cNvSpPr txBox="1"/>
          <p:nvPr/>
        </p:nvSpPr>
        <p:spPr>
          <a:xfrm>
            <a:off x="7627620" y="6096001"/>
            <a:ext cx="2179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Stacja gazowa: wariant C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Numer stacji: XX/YYYY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Wersja schematu: 1.0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Data aktualizacji: 2024.02.28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Wykonał: </a:t>
            </a:r>
          </a:p>
        </p:txBody>
      </p:sp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9EA4CF24-E518-4E3D-BE1F-B600E7026E92}"/>
              </a:ext>
            </a:extLst>
          </p:cNvPr>
          <p:cNvCxnSpPr/>
          <p:nvPr/>
        </p:nvCxnSpPr>
        <p:spPr>
          <a:xfrm>
            <a:off x="220980" y="495300"/>
            <a:ext cx="9395460" cy="0"/>
          </a:xfrm>
          <a:prstGeom prst="line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0D5348C-01E0-447F-B23A-2056BA1B55AF}"/>
              </a:ext>
            </a:extLst>
          </p:cNvPr>
          <p:cNvSpPr txBox="1"/>
          <p:nvPr/>
        </p:nvSpPr>
        <p:spPr>
          <a:xfrm>
            <a:off x="220980" y="218301"/>
            <a:ext cx="93954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Stacja gazowa: telemetria wariant C po modernizacji</a:t>
            </a:r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05E36CB1-F1DF-4BB5-86B6-9C5A2B1246CD}"/>
              </a:ext>
            </a:extLst>
          </p:cNvPr>
          <p:cNvSpPr/>
          <p:nvPr/>
        </p:nvSpPr>
        <p:spPr>
          <a:xfrm>
            <a:off x="1497331" y="2446927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Moduł GPRS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TYP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WAN: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LAN: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Maska:</a:t>
            </a:r>
          </a:p>
        </p:txBody>
      </p:sp>
      <p:sp>
        <p:nvSpPr>
          <p:cNvPr id="17" name="Prostokąt: zaokrąglone rogi 16">
            <a:extLst>
              <a:ext uri="{FF2B5EF4-FFF2-40B4-BE49-F238E27FC236}">
                <a16:creationId xmlns:a16="http://schemas.microsoft.com/office/drawing/2014/main" id="{AA81031E-B4EE-4C8E-AC55-3532F3418FE4}"/>
              </a:ext>
            </a:extLst>
          </p:cNvPr>
          <p:cNvSpPr/>
          <p:nvPr/>
        </p:nvSpPr>
        <p:spPr>
          <a:xfrm>
            <a:off x="7556628" y="3042869"/>
            <a:ext cx="1165860" cy="71627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Przelicznik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Bateryjny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RS-485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GazModem2</a:t>
            </a:r>
          </a:p>
        </p:txBody>
      </p:sp>
      <p:sp>
        <p:nvSpPr>
          <p:cNvPr id="64" name="pole tekstowe 63">
            <a:extLst>
              <a:ext uri="{FF2B5EF4-FFF2-40B4-BE49-F238E27FC236}">
                <a16:creationId xmlns:a16="http://schemas.microsoft.com/office/drawing/2014/main" id="{37BE0071-E3A4-44E7-AF67-ED3CE01B5B0A}"/>
              </a:ext>
            </a:extLst>
          </p:cNvPr>
          <p:cNvSpPr txBox="1"/>
          <p:nvPr/>
        </p:nvSpPr>
        <p:spPr>
          <a:xfrm>
            <a:off x="1290789" y="1483252"/>
            <a:ext cx="7056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Sieć GPRS</a:t>
            </a:r>
          </a:p>
        </p:txBody>
      </p:sp>
      <p:sp>
        <p:nvSpPr>
          <p:cNvPr id="65" name="pole tekstowe 64">
            <a:extLst>
              <a:ext uri="{FF2B5EF4-FFF2-40B4-BE49-F238E27FC236}">
                <a16:creationId xmlns:a16="http://schemas.microsoft.com/office/drawing/2014/main" id="{7410B720-65BF-4AB8-B3BC-A491E5AF5BB6}"/>
              </a:ext>
            </a:extLst>
          </p:cNvPr>
          <p:cNvSpPr txBox="1"/>
          <p:nvPr/>
        </p:nvSpPr>
        <p:spPr>
          <a:xfrm>
            <a:off x="6860410" y="2355217"/>
            <a:ext cx="9653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Sieć RS-485/232</a:t>
            </a:r>
          </a:p>
        </p:txBody>
      </p:sp>
      <p:sp>
        <p:nvSpPr>
          <p:cNvPr id="66" name="pole tekstowe 65">
            <a:extLst>
              <a:ext uri="{FF2B5EF4-FFF2-40B4-BE49-F238E27FC236}">
                <a16:creationId xmlns:a16="http://schemas.microsoft.com/office/drawing/2014/main" id="{837E5A2E-F88C-4620-96DD-FF84AED3A22E}"/>
              </a:ext>
            </a:extLst>
          </p:cNvPr>
          <p:cNvSpPr txBox="1"/>
          <p:nvPr/>
        </p:nvSpPr>
        <p:spPr>
          <a:xfrm>
            <a:off x="76200" y="6597850"/>
            <a:ext cx="56249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i="1" dirty="0">
                <a:latin typeface="Arial" panose="020B0604020202020204" pitchFamily="34" charset="0"/>
                <a:cs typeface="Arial" panose="020B0604020202020204" pitchFamily="34" charset="0"/>
              </a:rPr>
              <a:t>Kolorem niebieskim oznaczono urządzenia komunikacyjne a kolorem pomarańczowym urządzenia pomiarowe i automatyki przemysłowej.</a:t>
            </a:r>
          </a:p>
        </p:txBody>
      </p:sp>
      <p:sp>
        <p:nvSpPr>
          <p:cNvPr id="67" name="pole tekstowe 66">
            <a:extLst>
              <a:ext uri="{FF2B5EF4-FFF2-40B4-BE49-F238E27FC236}">
                <a16:creationId xmlns:a16="http://schemas.microsoft.com/office/drawing/2014/main" id="{82258DE0-EBA4-4BD0-AA0A-10F17D4E3789}"/>
              </a:ext>
            </a:extLst>
          </p:cNvPr>
          <p:cNvSpPr txBox="1"/>
          <p:nvPr/>
        </p:nvSpPr>
        <p:spPr>
          <a:xfrm>
            <a:off x="7124700" y="510311"/>
            <a:ext cx="24917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Ideowy schemat toru transmisji danych z urządzeń AKPiA.</a:t>
            </a:r>
          </a:p>
        </p:txBody>
      </p: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4E5FAE8B-79E6-4A45-8E77-2BCE4F9A30BA}"/>
              </a:ext>
            </a:extLst>
          </p:cNvPr>
          <p:cNvCxnSpPr>
            <a:cxnSpLocks/>
          </p:cNvCxnSpPr>
          <p:nvPr/>
        </p:nvCxnSpPr>
        <p:spPr>
          <a:xfrm>
            <a:off x="6339840" y="3233412"/>
            <a:ext cx="1216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rostokąt: zaokrąglone rogi 38">
            <a:extLst>
              <a:ext uri="{FF2B5EF4-FFF2-40B4-BE49-F238E27FC236}">
                <a16:creationId xmlns:a16="http://schemas.microsoft.com/office/drawing/2014/main" id="{E22DDB0E-F88F-4DEA-B939-31339CC2667A}"/>
              </a:ext>
            </a:extLst>
          </p:cNvPr>
          <p:cNvSpPr/>
          <p:nvPr/>
        </p:nvSpPr>
        <p:spPr>
          <a:xfrm>
            <a:off x="4223659" y="2446927"/>
            <a:ext cx="1235397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Konwerter RS232/485 na RS Gaz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Prostokąt: zaokrąglone rogi 1">
            <a:extLst>
              <a:ext uri="{FF2B5EF4-FFF2-40B4-BE49-F238E27FC236}">
                <a16:creationId xmlns:a16="http://schemas.microsoft.com/office/drawing/2014/main" id="{5EC0CFE0-D3EF-8BB1-C409-3D84DFDB27E4}"/>
              </a:ext>
            </a:extLst>
          </p:cNvPr>
          <p:cNvSpPr/>
          <p:nvPr/>
        </p:nvSpPr>
        <p:spPr>
          <a:xfrm>
            <a:off x="4223659" y="3867982"/>
            <a:ext cx="1234913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Konwerter RS232/485 na RS Gaz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ACB81A26-80C7-2BC1-963C-E802E2297508}"/>
              </a:ext>
            </a:extLst>
          </p:cNvPr>
          <p:cNvCxnSpPr>
            <a:cxnSpLocks/>
          </p:cNvCxnSpPr>
          <p:nvPr/>
        </p:nvCxnSpPr>
        <p:spPr>
          <a:xfrm flipV="1">
            <a:off x="6339840" y="2873829"/>
            <a:ext cx="8709" cy="3595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765EDD58-F123-C324-8298-793CB748153B}"/>
              </a:ext>
            </a:extLst>
          </p:cNvPr>
          <p:cNvCxnSpPr/>
          <p:nvPr/>
        </p:nvCxnSpPr>
        <p:spPr>
          <a:xfrm flipH="1">
            <a:off x="5458572" y="2873829"/>
            <a:ext cx="881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13">
            <a:extLst>
              <a:ext uri="{FF2B5EF4-FFF2-40B4-BE49-F238E27FC236}">
                <a16:creationId xmlns:a16="http://schemas.microsoft.com/office/drawing/2014/main" id="{EB71C143-7087-ABD7-605A-284D72C3ABA2}"/>
              </a:ext>
            </a:extLst>
          </p:cNvPr>
          <p:cNvCxnSpPr>
            <a:cxnSpLocks/>
          </p:cNvCxnSpPr>
          <p:nvPr/>
        </p:nvCxnSpPr>
        <p:spPr>
          <a:xfrm flipH="1">
            <a:off x="6348549" y="3614057"/>
            <a:ext cx="120807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Łącznik prosty 15">
            <a:extLst>
              <a:ext uri="{FF2B5EF4-FFF2-40B4-BE49-F238E27FC236}">
                <a16:creationId xmlns:a16="http://schemas.microsoft.com/office/drawing/2014/main" id="{9EFE4D6A-2C9D-DFD5-3D70-E44CEFF67129}"/>
              </a:ext>
            </a:extLst>
          </p:cNvPr>
          <p:cNvCxnSpPr/>
          <p:nvPr/>
        </p:nvCxnSpPr>
        <p:spPr>
          <a:xfrm>
            <a:off x="6348549" y="3631474"/>
            <a:ext cx="0" cy="5946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Łącznik prosty 19">
            <a:extLst>
              <a:ext uri="{FF2B5EF4-FFF2-40B4-BE49-F238E27FC236}">
                <a16:creationId xmlns:a16="http://schemas.microsoft.com/office/drawing/2014/main" id="{71F94A76-5818-5255-403F-3E19BA61D07A}"/>
              </a:ext>
            </a:extLst>
          </p:cNvPr>
          <p:cNvCxnSpPr>
            <a:cxnSpLocks/>
            <a:endCxn id="2" idx="3"/>
          </p:cNvCxnSpPr>
          <p:nvPr/>
        </p:nvCxnSpPr>
        <p:spPr>
          <a:xfrm flipH="1">
            <a:off x="5458572" y="4226119"/>
            <a:ext cx="8899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rostokąt: zaokrąglone rogi 20">
            <a:extLst>
              <a:ext uri="{FF2B5EF4-FFF2-40B4-BE49-F238E27FC236}">
                <a16:creationId xmlns:a16="http://schemas.microsoft.com/office/drawing/2014/main" id="{1F13FC86-B5B6-72A1-80F0-2E0124999871}"/>
              </a:ext>
            </a:extLst>
          </p:cNvPr>
          <p:cNvSpPr/>
          <p:nvPr/>
        </p:nvSpPr>
        <p:spPr>
          <a:xfrm>
            <a:off x="1478282" y="3829377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Moduł GPRS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TYP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WAN: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LAN: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Maska:</a:t>
            </a:r>
          </a:p>
        </p:txBody>
      </p:sp>
      <p:cxnSp>
        <p:nvCxnSpPr>
          <p:cNvPr id="23" name="Łącznik prosty 22">
            <a:extLst>
              <a:ext uri="{FF2B5EF4-FFF2-40B4-BE49-F238E27FC236}">
                <a16:creationId xmlns:a16="http://schemas.microsoft.com/office/drawing/2014/main" id="{9C5604DD-D202-0815-4653-084688156895}"/>
              </a:ext>
            </a:extLst>
          </p:cNvPr>
          <p:cNvCxnSpPr>
            <a:cxnSpLocks/>
            <a:stCxn id="10" idx="3"/>
            <a:endCxn id="39" idx="1"/>
          </p:cNvCxnSpPr>
          <p:nvPr/>
        </p:nvCxnSpPr>
        <p:spPr>
          <a:xfrm>
            <a:off x="2663191" y="2805064"/>
            <a:ext cx="156046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Łącznik prosty 24">
            <a:extLst>
              <a:ext uri="{FF2B5EF4-FFF2-40B4-BE49-F238E27FC236}">
                <a16:creationId xmlns:a16="http://schemas.microsoft.com/office/drawing/2014/main" id="{B54D29DF-8A02-05E1-33A2-7E3274517C43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2644142" y="4187514"/>
            <a:ext cx="15185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ole tekstowe 30">
            <a:extLst>
              <a:ext uri="{FF2B5EF4-FFF2-40B4-BE49-F238E27FC236}">
                <a16:creationId xmlns:a16="http://schemas.microsoft.com/office/drawing/2014/main" id="{C4DC0C51-9ADF-C9F5-F3A7-DE143B111559}"/>
              </a:ext>
            </a:extLst>
          </p:cNvPr>
          <p:cNvSpPr txBox="1"/>
          <p:nvPr/>
        </p:nvSpPr>
        <p:spPr>
          <a:xfrm>
            <a:off x="6848071" y="3001996"/>
            <a:ext cx="4587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Com1</a:t>
            </a: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id="{1519F62A-F972-C7A0-79E4-D33F0938B272}"/>
              </a:ext>
            </a:extLst>
          </p:cNvPr>
          <p:cNvSpPr txBox="1"/>
          <p:nvPr/>
        </p:nvSpPr>
        <p:spPr>
          <a:xfrm>
            <a:off x="6895310" y="3704644"/>
            <a:ext cx="4587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Com2</a:t>
            </a:r>
          </a:p>
        </p:txBody>
      </p:sp>
      <p:cxnSp>
        <p:nvCxnSpPr>
          <p:cNvPr id="34" name="Łącznik prosty 33">
            <a:extLst>
              <a:ext uri="{FF2B5EF4-FFF2-40B4-BE49-F238E27FC236}">
                <a16:creationId xmlns:a16="http://schemas.microsoft.com/office/drawing/2014/main" id="{55968F17-0D36-286E-1FCA-7A36F25CCCDE}"/>
              </a:ext>
            </a:extLst>
          </p:cNvPr>
          <p:cNvCxnSpPr>
            <a:stCxn id="10" idx="1"/>
          </p:cNvCxnSpPr>
          <p:nvPr/>
        </p:nvCxnSpPr>
        <p:spPr>
          <a:xfrm flipH="1">
            <a:off x="1071154" y="2805064"/>
            <a:ext cx="4261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Łącznik prosty 35">
            <a:extLst>
              <a:ext uri="{FF2B5EF4-FFF2-40B4-BE49-F238E27FC236}">
                <a16:creationId xmlns:a16="http://schemas.microsoft.com/office/drawing/2014/main" id="{61EBF5BB-EA1F-16B4-A3C1-29823DA61BF8}"/>
              </a:ext>
            </a:extLst>
          </p:cNvPr>
          <p:cNvCxnSpPr/>
          <p:nvPr/>
        </p:nvCxnSpPr>
        <p:spPr>
          <a:xfrm>
            <a:off x="1062446" y="2805064"/>
            <a:ext cx="0" cy="13824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Łącznik prosty 37">
            <a:extLst>
              <a:ext uri="{FF2B5EF4-FFF2-40B4-BE49-F238E27FC236}">
                <a16:creationId xmlns:a16="http://schemas.microsoft.com/office/drawing/2014/main" id="{8A06EE8F-A9C5-522D-F447-A8A6B3269B7B}"/>
              </a:ext>
            </a:extLst>
          </p:cNvPr>
          <p:cNvCxnSpPr>
            <a:endCxn id="21" idx="1"/>
          </p:cNvCxnSpPr>
          <p:nvPr/>
        </p:nvCxnSpPr>
        <p:spPr>
          <a:xfrm>
            <a:off x="1071154" y="4187514"/>
            <a:ext cx="407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pole tekstowe 39">
            <a:extLst>
              <a:ext uri="{FF2B5EF4-FFF2-40B4-BE49-F238E27FC236}">
                <a16:creationId xmlns:a16="http://schemas.microsoft.com/office/drawing/2014/main" id="{48FDFE16-CCCB-D806-4836-C4B1DCBC06E2}"/>
              </a:ext>
            </a:extLst>
          </p:cNvPr>
          <p:cNvSpPr txBox="1"/>
          <p:nvPr/>
        </p:nvSpPr>
        <p:spPr>
          <a:xfrm>
            <a:off x="552516" y="3462041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LAN</a:t>
            </a:r>
          </a:p>
        </p:txBody>
      </p:sp>
    </p:spTree>
    <p:extLst>
      <p:ext uri="{BB962C8B-B14F-4D97-AF65-F5344CB8AC3E}">
        <p14:creationId xmlns:p14="http://schemas.microsoft.com/office/powerpoint/2010/main" val="17533830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97</Words>
  <Application>Microsoft Office PowerPoint</Application>
  <PresentationFormat>Papier A4 (210x297 mm)</PresentationFormat>
  <Paragraphs>31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Gromadzki Krzysztof</dc:creator>
  <cp:lastModifiedBy>Jarosz Piotr (PSG)</cp:lastModifiedBy>
  <cp:revision>25</cp:revision>
  <dcterms:created xsi:type="dcterms:W3CDTF">2022-07-18T08:43:13Z</dcterms:created>
  <dcterms:modified xsi:type="dcterms:W3CDTF">2024-02-28T05:55:46Z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73bfdf7-b3d6-42a7-9f35-f649f45df770_Enabled">
    <vt:lpwstr>true</vt:lpwstr>
  </property>
  <property fmtid="{D5CDD505-2E9C-101B-9397-08002B2CF9AE}" pid="3" name="MSIP_Label_873bfdf7-b3d6-42a7-9f35-f649f45df770_SetDate">
    <vt:lpwstr>2022-07-18T08:43:14Z</vt:lpwstr>
  </property>
  <property fmtid="{D5CDD505-2E9C-101B-9397-08002B2CF9AE}" pid="4" name="MSIP_Label_873bfdf7-b3d6-42a7-9f35-f649f45df770_Method">
    <vt:lpwstr>Standard</vt:lpwstr>
  </property>
  <property fmtid="{D5CDD505-2E9C-101B-9397-08002B2CF9AE}" pid="5" name="MSIP_Label_873bfdf7-b3d6-42a7-9f35-f649f45df770_Name">
    <vt:lpwstr>873bfdf7-b3d6-42a7-9f35-f649f45df770</vt:lpwstr>
  </property>
  <property fmtid="{D5CDD505-2E9C-101B-9397-08002B2CF9AE}" pid="6" name="MSIP_Label_873bfdf7-b3d6-42a7-9f35-f649f45df770_SiteId">
    <vt:lpwstr>ef14d27b-bd2c-4b20-81f6-f50d7f33c306</vt:lpwstr>
  </property>
  <property fmtid="{D5CDD505-2E9C-101B-9397-08002B2CF9AE}" pid="7" name="MSIP_Label_873bfdf7-b3d6-42a7-9f35-f649f45df770_ActionId">
    <vt:lpwstr>94833b89-0df0-4e19-8797-3877b5d41046</vt:lpwstr>
  </property>
  <property fmtid="{D5CDD505-2E9C-101B-9397-08002B2CF9AE}" pid="8" name="MSIP_Label_873bfdf7-b3d6-42a7-9f35-f649f45df770_ContentBits">
    <vt:lpwstr>0</vt:lpwstr>
  </property>
</Properties>
</file>