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48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26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10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2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73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77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359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396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284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707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137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74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8081865E-6B11-4CD5-8A9D-40172A4FDD51}"/>
              </a:ext>
            </a:extLst>
          </p:cNvPr>
          <p:cNvSpPr txBox="1"/>
          <p:nvPr/>
        </p:nvSpPr>
        <p:spPr>
          <a:xfrm>
            <a:off x="7627620" y="6096001"/>
            <a:ext cx="217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Stacja gazowa: wariant B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Numer stacji: XX/YYYY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Wersja schematu: 1.0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Data aktualizacji: 2024.02.24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Wykonał: </a:t>
            </a: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9EA4CF24-E518-4E3D-BE1F-B600E7026E92}"/>
              </a:ext>
            </a:extLst>
          </p:cNvPr>
          <p:cNvCxnSpPr/>
          <p:nvPr/>
        </p:nvCxnSpPr>
        <p:spPr>
          <a:xfrm>
            <a:off x="220980" y="495300"/>
            <a:ext cx="9395460" cy="0"/>
          </a:xfrm>
          <a:prstGeom prst="lin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0D5348C-01E0-447F-B23A-2056BA1B55AF}"/>
              </a:ext>
            </a:extLst>
          </p:cNvPr>
          <p:cNvSpPr txBox="1"/>
          <p:nvPr/>
        </p:nvSpPr>
        <p:spPr>
          <a:xfrm>
            <a:off x="220980" y="218301"/>
            <a:ext cx="9395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Stacja gazowa: telemetria wariant B po modernizacji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AA81031E-B4EE-4C8E-AC55-3532F3418FE4}"/>
              </a:ext>
            </a:extLst>
          </p:cNvPr>
          <p:cNvSpPr/>
          <p:nvPr/>
        </p:nvSpPr>
        <p:spPr>
          <a:xfrm>
            <a:off x="6699469" y="2842064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Przelicznik</a:t>
            </a:r>
          </a:p>
          <a:p>
            <a:pPr algn="ctr"/>
            <a:r>
              <a:rPr lang="pl-PL" sz="700" dirty="0" err="1">
                <a:latin typeface="Arial" panose="020B0604020202020204" pitchFamily="34" charset="0"/>
                <a:cs typeface="Arial" panose="020B0604020202020204" pitchFamily="34" charset="0"/>
              </a:rPr>
              <a:t>MacMatIV</a:t>
            </a:r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 lub CMK-03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GazModem2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37BE0071-E3A4-44E7-AF67-ED3CE01B5B0A}"/>
              </a:ext>
            </a:extLst>
          </p:cNvPr>
          <p:cNvSpPr txBox="1"/>
          <p:nvPr/>
        </p:nvSpPr>
        <p:spPr>
          <a:xfrm>
            <a:off x="2287345" y="900886"/>
            <a:ext cx="7056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GPRS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7410B720-65BF-4AB8-B3BC-A491E5AF5BB6}"/>
              </a:ext>
            </a:extLst>
          </p:cNvPr>
          <p:cNvSpPr txBox="1"/>
          <p:nvPr/>
        </p:nvSpPr>
        <p:spPr>
          <a:xfrm>
            <a:off x="6659879" y="900886"/>
            <a:ext cx="9653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RS-485/232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837E5A2E-F88C-4620-96DD-FF84AED3A22E}"/>
              </a:ext>
            </a:extLst>
          </p:cNvPr>
          <p:cNvSpPr txBox="1"/>
          <p:nvPr/>
        </p:nvSpPr>
        <p:spPr>
          <a:xfrm>
            <a:off x="76200" y="6597850"/>
            <a:ext cx="56249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latin typeface="Arial" panose="020B0604020202020204" pitchFamily="34" charset="0"/>
                <a:cs typeface="Arial" panose="020B0604020202020204" pitchFamily="34" charset="0"/>
              </a:rPr>
              <a:t>Kolorem niebieskim oznaczono urządzenia komunikacyjne a kolorem pomarańczowym urządzenia pomiarowe i automatyki przemysłowej.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82258DE0-EBA4-4BD0-AA0A-10F17D4E3789}"/>
              </a:ext>
            </a:extLst>
          </p:cNvPr>
          <p:cNvSpPr txBox="1"/>
          <p:nvPr/>
        </p:nvSpPr>
        <p:spPr>
          <a:xfrm>
            <a:off x="7124700" y="510311"/>
            <a:ext cx="24917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Ideowy schemat toru transmisji danych z urządzeń AKPiA.</a:t>
            </a:r>
          </a:p>
        </p:txBody>
      </p:sp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31C736ED-7659-4EF8-98F8-6A0DA4C77810}"/>
              </a:ext>
            </a:extLst>
          </p:cNvPr>
          <p:cNvSpPr/>
          <p:nvPr/>
        </p:nvSpPr>
        <p:spPr>
          <a:xfrm>
            <a:off x="3148292" y="1621789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id="{05E36CB1-F1DF-4BB5-86B6-9C5A2B1246CD}"/>
              </a:ext>
            </a:extLst>
          </p:cNvPr>
          <p:cNvSpPr/>
          <p:nvPr/>
        </p:nvSpPr>
        <p:spPr>
          <a:xfrm>
            <a:off x="3148292" y="3288971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8765F9CC-EF5F-4DE6-0E21-034128B6A357}"/>
              </a:ext>
            </a:extLst>
          </p:cNvPr>
          <p:cNvCxnSpPr/>
          <p:nvPr/>
        </p:nvCxnSpPr>
        <p:spPr>
          <a:xfrm flipH="1">
            <a:off x="4314152" y="3400505"/>
            <a:ext cx="23853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8CC76B74-DEB1-072F-0AAE-2934BF529677}"/>
              </a:ext>
            </a:extLst>
          </p:cNvPr>
          <p:cNvCxnSpPr>
            <a:cxnSpLocks/>
          </p:cNvCxnSpPr>
          <p:nvPr/>
        </p:nvCxnSpPr>
        <p:spPr>
          <a:xfrm flipH="1">
            <a:off x="4312255" y="2163937"/>
            <a:ext cx="6958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83C23DDE-EB88-D0D7-BA39-B215C4BE399E}"/>
              </a:ext>
            </a:extLst>
          </p:cNvPr>
          <p:cNvCxnSpPr/>
          <p:nvPr/>
        </p:nvCxnSpPr>
        <p:spPr>
          <a:xfrm flipH="1">
            <a:off x="4314152" y="3853351"/>
            <a:ext cx="69395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pole tekstowe 37">
            <a:extLst>
              <a:ext uri="{FF2B5EF4-FFF2-40B4-BE49-F238E27FC236}">
                <a16:creationId xmlns:a16="http://schemas.microsoft.com/office/drawing/2014/main" id="{4596FCD9-57B0-BA64-4274-CB4DA27D8CD4}"/>
              </a:ext>
            </a:extLst>
          </p:cNvPr>
          <p:cNvSpPr txBox="1"/>
          <p:nvPr/>
        </p:nvSpPr>
        <p:spPr>
          <a:xfrm>
            <a:off x="4378851" y="1461062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RS1</a:t>
            </a:r>
          </a:p>
        </p:txBody>
      </p:sp>
      <p:sp>
        <p:nvSpPr>
          <p:cNvPr id="19" name="pole tekstowe 38">
            <a:extLst>
              <a:ext uri="{FF2B5EF4-FFF2-40B4-BE49-F238E27FC236}">
                <a16:creationId xmlns:a16="http://schemas.microsoft.com/office/drawing/2014/main" id="{36858847-E549-6DE2-E76A-B5704AEB526A}"/>
              </a:ext>
            </a:extLst>
          </p:cNvPr>
          <p:cNvSpPr txBox="1"/>
          <p:nvPr/>
        </p:nvSpPr>
        <p:spPr>
          <a:xfrm>
            <a:off x="4396624" y="1947322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RS2</a:t>
            </a:r>
          </a:p>
        </p:txBody>
      </p:sp>
      <p:sp>
        <p:nvSpPr>
          <p:cNvPr id="20" name="pole tekstowe 39">
            <a:extLst>
              <a:ext uri="{FF2B5EF4-FFF2-40B4-BE49-F238E27FC236}">
                <a16:creationId xmlns:a16="http://schemas.microsoft.com/office/drawing/2014/main" id="{D9B4BF8F-5817-2200-0FF7-95DCC456FDCE}"/>
              </a:ext>
            </a:extLst>
          </p:cNvPr>
          <p:cNvSpPr txBox="1"/>
          <p:nvPr/>
        </p:nvSpPr>
        <p:spPr>
          <a:xfrm rot="10800000" flipV="1">
            <a:off x="4378852" y="3182314"/>
            <a:ext cx="378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RS1</a:t>
            </a:r>
          </a:p>
        </p:txBody>
      </p:sp>
      <p:sp>
        <p:nvSpPr>
          <p:cNvPr id="21" name="pole tekstowe 40">
            <a:extLst>
              <a:ext uri="{FF2B5EF4-FFF2-40B4-BE49-F238E27FC236}">
                <a16:creationId xmlns:a16="http://schemas.microsoft.com/office/drawing/2014/main" id="{189D2598-D403-7B75-5D73-89BA1E169EDD}"/>
              </a:ext>
            </a:extLst>
          </p:cNvPr>
          <p:cNvSpPr txBox="1"/>
          <p:nvPr/>
        </p:nvSpPr>
        <p:spPr>
          <a:xfrm>
            <a:off x="4409322" y="3640569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RS2</a:t>
            </a:r>
          </a:p>
        </p:txBody>
      </p: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86AC1DB8-8977-0586-9320-78DB9EAACBD9}"/>
              </a:ext>
            </a:extLst>
          </p:cNvPr>
          <p:cNvCxnSpPr/>
          <p:nvPr/>
        </p:nvCxnSpPr>
        <p:spPr>
          <a:xfrm>
            <a:off x="5008110" y="2163937"/>
            <a:ext cx="0" cy="8753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Łącznik prosty 25">
            <a:extLst>
              <a:ext uri="{FF2B5EF4-FFF2-40B4-BE49-F238E27FC236}">
                <a16:creationId xmlns:a16="http://schemas.microsoft.com/office/drawing/2014/main" id="{D0F314DF-BBE6-3107-E74F-62E373734557}"/>
              </a:ext>
            </a:extLst>
          </p:cNvPr>
          <p:cNvCxnSpPr/>
          <p:nvPr/>
        </p:nvCxnSpPr>
        <p:spPr>
          <a:xfrm>
            <a:off x="5008110" y="3048000"/>
            <a:ext cx="16517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pole tekstowe 37">
            <a:extLst>
              <a:ext uri="{FF2B5EF4-FFF2-40B4-BE49-F238E27FC236}">
                <a16:creationId xmlns:a16="http://schemas.microsoft.com/office/drawing/2014/main" id="{75104D01-95CB-8FB3-ED78-034AFC5B723C}"/>
              </a:ext>
            </a:extLst>
          </p:cNvPr>
          <p:cNvSpPr txBox="1"/>
          <p:nvPr/>
        </p:nvSpPr>
        <p:spPr>
          <a:xfrm>
            <a:off x="6037833" y="2718953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COM1</a:t>
            </a:r>
          </a:p>
        </p:txBody>
      </p:sp>
      <p:sp>
        <p:nvSpPr>
          <p:cNvPr id="28" name="pole tekstowe 37">
            <a:extLst>
              <a:ext uri="{FF2B5EF4-FFF2-40B4-BE49-F238E27FC236}">
                <a16:creationId xmlns:a16="http://schemas.microsoft.com/office/drawing/2014/main" id="{42D91DC9-39EC-EAB7-3C14-29BDE82E5DF2}"/>
              </a:ext>
            </a:extLst>
          </p:cNvPr>
          <p:cNvSpPr txBox="1"/>
          <p:nvPr/>
        </p:nvSpPr>
        <p:spPr>
          <a:xfrm>
            <a:off x="6037833" y="3495586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COM2</a:t>
            </a:r>
          </a:p>
        </p:txBody>
      </p:sp>
      <p:cxnSp>
        <p:nvCxnSpPr>
          <p:cNvPr id="30" name="Łącznik prosty 29">
            <a:extLst>
              <a:ext uri="{FF2B5EF4-FFF2-40B4-BE49-F238E27FC236}">
                <a16:creationId xmlns:a16="http://schemas.microsoft.com/office/drawing/2014/main" id="{9BF2BA9A-0A52-506C-CA43-46A1064E9E9F}"/>
              </a:ext>
            </a:extLst>
          </p:cNvPr>
          <p:cNvCxnSpPr/>
          <p:nvPr/>
        </p:nvCxnSpPr>
        <p:spPr>
          <a:xfrm flipH="1">
            <a:off x="2098766" y="1979926"/>
            <a:ext cx="10495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Łącznik prosty 31">
            <a:extLst>
              <a:ext uri="{FF2B5EF4-FFF2-40B4-BE49-F238E27FC236}">
                <a16:creationId xmlns:a16="http://schemas.microsoft.com/office/drawing/2014/main" id="{F16C6A7D-27EA-4C02-1D6C-E1A2015D9638}"/>
              </a:ext>
            </a:extLst>
          </p:cNvPr>
          <p:cNvCxnSpPr>
            <a:cxnSpLocks/>
          </p:cNvCxnSpPr>
          <p:nvPr/>
        </p:nvCxnSpPr>
        <p:spPr>
          <a:xfrm>
            <a:off x="2107474" y="1979926"/>
            <a:ext cx="0" cy="16671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Łącznik prosty 33">
            <a:extLst>
              <a:ext uri="{FF2B5EF4-FFF2-40B4-BE49-F238E27FC236}">
                <a16:creationId xmlns:a16="http://schemas.microsoft.com/office/drawing/2014/main" id="{E8450501-E21C-16FD-C3D8-32DD7E7ECEDF}"/>
              </a:ext>
            </a:extLst>
          </p:cNvPr>
          <p:cNvCxnSpPr/>
          <p:nvPr/>
        </p:nvCxnSpPr>
        <p:spPr>
          <a:xfrm>
            <a:off x="2098766" y="3647108"/>
            <a:ext cx="10495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pole tekstowe 37">
            <a:extLst>
              <a:ext uri="{FF2B5EF4-FFF2-40B4-BE49-F238E27FC236}">
                <a16:creationId xmlns:a16="http://schemas.microsoft.com/office/drawing/2014/main" id="{E9F014EC-3F2B-9659-6ED8-A3EF53A6D82B}"/>
              </a:ext>
            </a:extLst>
          </p:cNvPr>
          <p:cNvSpPr txBox="1"/>
          <p:nvPr/>
        </p:nvSpPr>
        <p:spPr>
          <a:xfrm>
            <a:off x="1594784" y="2690406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LAN</a:t>
            </a: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03E2C0E9-DA29-8E45-99E3-26A9D8218603}"/>
              </a:ext>
            </a:extLst>
          </p:cNvPr>
          <p:cNvCxnSpPr/>
          <p:nvPr/>
        </p:nvCxnSpPr>
        <p:spPr>
          <a:xfrm>
            <a:off x="4312255" y="1802674"/>
            <a:ext cx="6958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3830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91</Words>
  <Application>Microsoft Office PowerPoint</Application>
  <PresentationFormat>Papier A4 (210x297 mm)</PresentationFormat>
  <Paragraphs>31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Gromadzki Krzysztof</dc:creator>
  <cp:lastModifiedBy>Jarosz Piotr (PSG)</cp:lastModifiedBy>
  <cp:revision>26</cp:revision>
  <dcterms:created xsi:type="dcterms:W3CDTF">2022-07-18T08:43:13Z</dcterms:created>
  <dcterms:modified xsi:type="dcterms:W3CDTF">2024-02-28T05:55:03Z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73bfdf7-b3d6-42a7-9f35-f649f45df770_Enabled">
    <vt:lpwstr>true</vt:lpwstr>
  </property>
  <property fmtid="{D5CDD505-2E9C-101B-9397-08002B2CF9AE}" pid="3" name="MSIP_Label_873bfdf7-b3d6-42a7-9f35-f649f45df770_SetDate">
    <vt:lpwstr>2022-07-18T08:43:14Z</vt:lpwstr>
  </property>
  <property fmtid="{D5CDD505-2E9C-101B-9397-08002B2CF9AE}" pid="4" name="MSIP_Label_873bfdf7-b3d6-42a7-9f35-f649f45df770_Method">
    <vt:lpwstr>Standard</vt:lpwstr>
  </property>
  <property fmtid="{D5CDD505-2E9C-101B-9397-08002B2CF9AE}" pid="5" name="MSIP_Label_873bfdf7-b3d6-42a7-9f35-f649f45df770_Name">
    <vt:lpwstr>873bfdf7-b3d6-42a7-9f35-f649f45df770</vt:lpwstr>
  </property>
  <property fmtid="{D5CDD505-2E9C-101B-9397-08002B2CF9AE}" pid="6" name="MSIP_Label_873bfdf7-b3d6-42a7-9f35-f649f45df770_SiteId">
    <vt:lpwstr>ef14d27b-bd2c-4b20-81f6-f50d7f33c306</vt:lpwstr>
  </property>
  <property fmtid="{D5CDD505-2E9C-101B-9397-08002B2CF9AE}" pid="7" name="MSIP_Label_873bfdf7-b3d6-42a7-9f35-f649f45df770_ActionId">
    <vt:lpwstr>94833b89-0df0-4e19-8797-3877b5d41046</vt:lpwstr>
  </property>
  <property fmtid="{D5CDD505-2E9C-101B-9397-08002B2CF9AE}" pid="8" name="MSIP_Label_873bfdf7-b3d6-42a7-9f35-f649f45df770_ContentBits">
    <vt:lpwstr>0</vt:lpwstr>
  </property>
</Properties>
</file>