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handoutMasterIdLst>
    <p:handoutMasterId r:id="rId18"/>
  </p:handoutMasterIdLst>
  <p:sldIdLst>
    <p:sldId id="256" r:id="rId5"/>
    <p:sldId id="259" r:id="rId6"/>
    <p:sldId id="333" r:id="rId7"/>
    <p:sldId id="326" r:id="rId8"/>
    <p:sldId id="334" r:id="rId9"/>
    <p:sldId id="335" r:id="rId10"/>
    <p:sldId id="328" r:id="rId11"/>
    <p:sldId id="336" r:id="rId12"/>
    <p:sldId id="340" r:id="rId13"/>
    <p:sldId id="341" r:id="rId14"/>
    <p:sldId id="337" r:id="rId15"/>
    <p:sldId id="269" r:id="rId1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łaś Monika (TS)" initials="GM(" lastIdx="8" clrIdx="0">
    <p:extLst>
      <p:ext uri="{19B8F6BF-5375-455C-9EA6-DF929625EA0E}">
        <p15:presenceInfo xmlns:p15="http://schemas.microsoft.com/office/powerpoint/2012/main" userId="S-1-5-21-1457275165-20426637-4170816958-29757" providerId="AD"/>
      </p:ext>
    </p:extLst>
  </p:cmAuthor>
  <p:cmAuthor id="2" name="Witek Paweł (TS)" initials="W(" lastIdx="4" clrIdx="1">
    <p:extLst>
      <p:ext uri="{19B8F6BF-5375-455C-9EA6-DF929625EA0E}">
        <p15:presenceInfo xmlns:p15="http://schemas.microsoft.com/office/powerpoint/2012/main" userId="S::pewitek@tauron.pl::ffd1513c-fd7f-48aa-a37f-60b2340efbe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A"/>
    <a:srgbClr val="2A64D8"/>
    <a:srgbClr val="B747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69E94C-01B9-CA93-22FE-94A2D56BEE9F}" v="157" dt="2025-08-05T11:56:14.019"/>
  </p1510:revLst>
</p1510:revInfo>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 pośredni 2 — Ak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notesViewPr>
    <p:cSldViewPr snapToGrid="0">
      <p:cViewPr varScale="1">
        <p:scale>
          <a:sx n="84" d="100"/>
          <a:sy n="84" d="100"/>
        </p:scale>
        <p:origin x="391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4C8FD1-60D7-4EF4-84D6-768D922DAD39}" type="datetimeFigureOut">
              <a:rPr lang="pl-PL" smtClean="0"/>
              <a:t>05.08.2025</a:t>
            </a:fld>
            <a:endParaRPr lang="pl-PL"/>
          </a:p>
        </p:txBody>
      </p:sp>
      <p:sp>
        <p:nvSpPr>
          <p:cNvPr id="4" name="Symbol zastępczy stopki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DCEDEA-32C2-4977-8B8B-BFD35316B2A5}" type="slidenum">
              <a:rPr lang="pl-PL" smtClean="0"/>
              <a:t>‹#›</a:t>
            </a:fld>
            <a:endParaRPr lang="pl-PL"/>
          </a:p>
        </p:txBody>
      </p:sp>
    </p:spTree>
    <p:extLst>
      <p:ext uri="{BB962C8B-B14F-4D97-AF65-F5344CB8AC3E}">
        <p14:creationId xmlns:p14="http://schemas.microsoft.com/office/powerpoint/2010/main" val="29234519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20EF8F-D3A2-435F-BB34-6753FB4CD145}" type="datetimeFigureOut">
              <a:rPr lang="pl-PL" smtClean="0"/>
              <a:t>05.08.2025</a:t>
            </a:fld>
            <a:endParaRPr lang="pl-PL"/>
          </a:p>
        </p:txBody>
      </p:sp>
      <p:sp>
        <p:nvSpPr>
          <p:cNvPr id="4" name="Symbol zastępczy obrazu slajd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1C67D9-CF1E-4F27-A37B-F99E8EBC2EC2}" type="slidenum">
              <a:rPr lang="pl-PL" smtClean="0"/>
              <a:t>‹#›</a:t>
            </a:fld>
            <a:endParaRPr lang="pl-PL"/>
          </a:p>
        </p:txBody>
      </p:sp>
    </p:spTree>
    <p:extLst>
      <p:ext uri="{BB962C8B-B14F-4D97-AF65-F5344CB8AC3E}">
        <p14:creationId xmlns:p14="http://schemas.microsoft.com/office/powerpoint/2010/main" val="149567237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1</a:t>
            </a:fld>
            <a:endParaRPr lang="pl-PL"/>
          </a:p>
        </p:txBody>
      </p:sp>
    </p:spTree>
    <p:extLst>
      <p:ext uri="{BB962C8B-B14F-4D97-AF65-F5344CB8AC3E}">
        <p14:creationId xmlns:p14="http://schemas.microsoft.com/office/powerpoint/2010/main" val="2520630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A2306-088C-FE3A-A854-F3EFDC59F75C}"/>
            </a:ext>
          </a:extLst>
        </p:cNvPr>
        <p:cNvGrpSpPr/>
        <p:nvPr/>
      </p:nvGrpSpPr>
      <p:grpSpPr>
        <a:xfrm>
          <a:off x="0" y="0"/>
          <a:ext cx="0" cy="0"/>
          <a:chOff x="0" y="0"/>
          <a:chExt cx="0" cy="0"/>
        </a:xfrm>
      </p:grpSpPr>
      <p:sp>
        <p:nvSpPr>
          <p:cNvPr id="2" name="Symbol zastępczy obrazu slajdu 1">
            <a:extLst>
              <a:ext uri="{FF2B5EF4-FFF2-40B4-BE49-F238E27FC236}">
                <a16:creationId xmlns:a16="http://schemas.microsoft.com/office/drawing/2014/main" id="{55351E17-F23A-DEBC-472C-1A86A5E19930}"/>
              </a:ext>
            </a:extLst>
          </p:cNvPr>
          <p:cNvSpPr>
            <a:spLocks noGrp="1" noRot="1" noChangeAspect="1"/>
          </p:cNvSpPr>
          <p:nvPr>
            <p:ph type="sldImg"/>
          </p:nvPr>
        </p:nvSpPr>
        <p:spPr/>
      </p:sp>
      <p:sp>
        <p:nvSpPr>
          <p:cNvPr id="3" name="Symbol zastępczy notatek 2">
            <a:extLst>
              <a:ext uri="{FF2B5EF4-FFF2-40B4-BE49-F238E27FC236}">
                <a16:creationId xmlns:a16="http://schemas.microsoft.com/office/drawing/2014/main" id="{594F9872-3FBC-453D-9E61-0F9B20C6F48B}"/>
              </a:ext>
            </a:extLst>
          </p:cNvPr>
          <p:cNvSpPr>
            <a:spLocks noGrp="1"/>
          </p:cNvSpPr>
          <p:nvPr>
            <p:ph type="body" idx="1"/>
          </p:nvPr>
        </p:nvSpPr>
        <p:spPr/>
        <p:txBody>
          <a:bodyPr/>
          <a:lstStyle/>
          <a:p>
            <a:endParaRPr lang="pl-PL"/>
          </a:p>
        </p:txBody>
      </p:sp>
      <p:sp>
        <p:nvSpPr>
          <p:cNvPr id="4" name="Symbol zastępczy numeru slajdu 3">
            <a:extLst>
              <a:ext uri="{FF2B5EF4-FFF2-40B4-BE49-F238E27FC236}">
                <a16:creationId xmlns:a16="http://schemas.microsoft.com/office/drawing/2014/main" id="{68D400B0-428B-C914-75AB-6ECDE58392BB}"/>
              </a:ext>
            </a:extLst>
          </p:cNvPr>
          <p:cNvSpPr>
            <a:spLocks noGrp="1"/>
          </p:cNvSpPr>
          <p:nvPr>
            <p:ph type="sldNum" sz="quarter" idx="10"/>
          </p:nvPr>
        </p:nvSpPr>
        <p:spPr/>
        <p:txBody>
          <a:bodyPr/>
          <a:lstStyle/>
          <a:p>
            <a:fld id="{B51C67D9-CF1E-4F27-A37B-F99E8EBC2EC2}" type="slidenum">
              <a:rPr lang="pl-PL" smtClean="0"/>
              <a:t>10</a:t>
            </a:fld>
            <a:endParaRPr lang="pl-PL"/>
          </a:p>
        </p:txBody>
      </p:sp>
    </p:spTree>
    <p:extLst>
      <p:ext uri="{BB962C8B-B14F-4D97-AF65-F5344CB8AC3E}">
        <p14:creationId xmlns:p14="http://schemas.microsoft.com/office/powerpoint/2010/main" val="718335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11</a:t>
            </a:fld>
            <a:endParaRPr lang="pl-PL"/>
          </a:p>
        </p:txBody>
      </p:sp>
    </p:spTree>
    <p:extLst>
      <p:ext uri="{BB962C8B-B14F-4D97-AF65-F5344CB8AC3E}">
        <p14:creationId xmlns:p14="http://schemas.microsoft.com/office/powerpoint/2010/main" val="229949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2</a:t>
            </a:fld>
            <a:endParaRPr lang="pl-PL"/>
          </a:p>
        </p:txBody>
      </p:sp>
    </p:spTree>
    <p:extLst>
      <p:ext uri="{BB962C8B-B14F-4D97-AF65-F5344CB8AC3E}">
        <p14:creationId xmlns:p14="http://schemas.microsoft.com/office/powerpoint/2010/main" val="4112438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3</a:t>
            </a:fld>
            <a:endParaRPr lang="pl-PL"/>
          </a:p>
        </p:txBody>
      </p:sp>
    </p:spTree>
    <p:extLst>
      <p:ext uri="{BB962C8B-B14F-4D97-AF65-F5344CB8AC3E}">
        <p14:creationId xmlns:p14="http://schemas.microsoft.com/office/powerpoint/2010/main" val="4054214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4</a:t>
            </a:fld>
            <a:endParaRPr lang="pl-PL"/>
          </a:p>
        </p:txBody>
      </p:sp>
    </p:spTree>
    <p:extLst>
      <p:ext uri="{BB962C8B-B14F-4D97-AF65-F5344CB8AC3E}">
        <p14:creationId xmlns:p14="http://schemas.microsoft.com/office/powerpoint/2010/main" val="2370090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5</a:t>
            </a:fld>
            <a:endParaRPr lang="pl-PL"/>
          </a:p>
        </p:txBody>
      </p:sp>
    </p:spTree>
    <p:extLst>
      <p:ext uri="{BB962C8B-B14F-4D97-AF65-F5344CB8AC3E}">
        <p14:creationId xmlns:p14="http://schemas.microsoft.com/office/powerpoint/2010/main" val="3216010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6</a:t>
            </a:fld>
            <a:endParaRPr lang="pl-PL"/>
          </a:p>
        </p:txBody>
      </p:sp>
    </p:spTree>
    <p:extLst>
      <p:ext uri="{BB962C8B-B14F-4D97-AF65-F5344CB8AC3E}">
        <p14:creationId xmlns:p14="http://schemas.microsoft.com/office/powerpoint/2010/main" val="44033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7</a:t>
            </a:fld>
            <a:endParaRPr lang="pl-PL"/>
          </a:p>
        </p:txBody>
      </p:sp>
    </p:spTree>
    <p:extLst>
      <p:ext uri="{BB962C8B-B14F-4D97-AF65-F5344CB8AC3E}">
        <p14:creationId xmlns:p14="http://schemas.microsoft.com/office/powerpoint/2010/main" val="1495893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8</a:t>
            </a:fld>
            <a:endParaRPr lang="pl-PL"/>
          </a:p>
        </p:txBody>
      </p:sp>
    </p:spTree>
    <p:extLst>
      <p:ext uri="{BB962C8B-B14F-4D97-AF65-F5344CB8AC3E}">
        <p14:creationId xmlns:p14="http://schemas.microsoft.com/office/powerpoint/2010/main" val="3444617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B51C67D9-CF1E-4F27-A37B-F99E8EBC2EC2}" type="slidenum">
              <a:rPr lang="pl-PL" smtClean="0"/>
              <a:t>9</a:t>
            </a:fld>
            <a:endParaRPr lang="pl-PL"/>
          </a:p>
        </p:txBody>
      </p:sp>
    </p:spTree>
    <p:extLst>
      <p:ext uri="{BB962C8B-B14F-4D97-AF65-F5344CB8AC3E}">
        <p14:creationId xmlns:p14="http://schemas.microsoft.com/office/powerpoint/2010/main" val="1635088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ajd tytułowy">
    <p:bg>
      <p:bgPr>
        <a:solidFill>
          <a:srgbClr val="E2007A"/>
        </a:solidFill>
        <a:effectLst/>
      </p:bgPr>
    </p:bg>
    <p:spTree>
      <p:nvGrpSpPr>
        <p:cNvPr id="1" name=""/>
        <p:cNvGrpSpPr/>
        <p:nvPr/>
      </p:nvGrpSpPr>
      <p:grpSpPr>
        <a:xfrm>
          <a:off x="0" y="0"/>
          <a:ext cx="0" cy="0"/>
          <a:chOff x="0" y="0"/>
          <a:chExt cx="0" cy="0"/>
        </a:xfrm>
      </p:grpSpPr>
      <p:pic>
        <p:nvPicPr>
          <p:cNvPr id="11" name="Obraz 10">
            <a:extLst>
              <a:ext uri="{FF2B5EF4-FFF2-40B4-BE49-F238E27FC236}">
                <a16:creationId xmlns:a16="http://schemas.microsoft.com/office/drawing/2014/main" id="{DD09EBB2-21FF-C54F-9A77-2A9731A4AC40}"/>
              </a:ext>
            </a:extLst>
          </p:cNvPr>
          <p:cNvPicPr>
            <a:picLocks noChangeAspect="1"/>
          </p:cNvPicPr>
          <p:nvPr userDrawn="1"/>
        </p:nvPicPr>
        <p:blipFill>
          <a:blip r:embed="rId2"/>
          <a:stretch>
            <a:fillRect/>
          </a:stretch>
        </p:blipFill>
        <p:spPr>
          <a:xfrm>
            <a:off x="-11575" y="4834905"/>
            <a:ext cx="2420556" cy="2034670"/>
          </a:xfrm>
          <a:prstGeom prst="rect">
            <a:avLst/>
          </a:prstGeom>
        </p:spPr>
      </p:pic>
    </p:spTree>
    <p:extLst>
      <p:ext uri="{BB962C8B-B14F-4D97-AF65-F5344CB8AC3E}">
        <p14:creationId xmlns:p14="http://schemas.microsoft.com/office/powerpoint/2010/main" val="1947257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pic>
        <p:nvPicPr>
          <p:cNvPr id="7" name="Obraz 6">
            <a:extLst>
              <a:ext uri="{FF2B5EF4-FFF2-40B4-BE49-F238E27FC236}">
                <a16:creationId xmlns:a16="http://schemas.microsoft.com/office/drawing/2014/main" id="{050BFC15-56C0-3C43-B13A-6D2FDA2D831D}"/>
              </a:ext>
            </a:extLst>
          </p:cNvPr>
          <p:cNvPicPr>
            <a:picLocks noChangeAspect="1"/>
          </p:cNvPicPr>
          <p:nvPr userDrawn="1"/>
        </p:nvPicPr>
        <p:blipFill>
          <a:blip r:embed="rId2">
            <a:alphaModFix amt="20000"/>
          </a:blip>
          <a:stretch>
            <a:fillRect/>
          </a:stretch>
        </p:blipFill>
        <p:spPr>
          <a:xfrm>
            <a:off x="-11575" y="4834905"/>
            <a:ext cx="2420556" cy="2034670"/>
          </a:xfrm>
          <a:prstGeom prst="rect">
            <a:avLst/>
          </a:prstGeom>
        </p:spPr>
      </p:pic>
      <p:sp>
        <p:nvSpPr>
          <p:cNvPr id="9" name="pole tekstowe 32">
            <a:extLst>
              <a:ext uri="{FF2B5EF4-FFF2-40B4-BE49-F238E27FC236}">
                <a16:creationId xmlns:a16="http://schemas.microsoft.com/office/drawing/2014/main" id="{4818F550-8CF0-2946-8A04-FEF0EF8D1ED3}"/>
              </a:ext>
            </a:extLst>
          </p:cNvPr>
          <p:cNvSpPr txBox="1"/>
          <p:nvPr userDrawn="1"/>
        </p:nvSpPr>
        <p:spPr>
          <a:xfrm>
            <a:off x="165485" y="1365558"/>
            <a:ext cx="3486904"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SPIS TREŚCI</a:t>
            </a:r>
          </a:p>
        </p:txBody>
      </p:sp>
      <p:cxnSp>
        <p:nvCxnSpPr>
          <p:cNvPr id="10" name="Straight Connector 5">
            <a:extLst>
              <a:ext uri="{FF2B5EF4-FFF2-40B4-BE49-F238E27FC236}">
                <a16:creationId xmlns:a16="http://schemas.microsoft.com/office/drawing/2014/main" id="{2DE55BBC-B0F4-1A4B-9792-6AA0DC81BF4E}"/>
              </a:ext>
            </a:extLst>
          </p:cNvPr>
          <p:cNvCxnSpPr>
            <a:cxnSpLocks/>
          </p:cNvCxnSpPr>
          <p:nvPr userDrawn="1"/>
        </p:nvCxnSpPr>
        <p:spPr>
          <a:xfrm>
            <a:off x="265399" y="1799034"/>
            <a:ext cx="3082919" cy="0"/>
          </a:xfrm>
          <a:prstGeom prst="line">
            <a:avLst/>
          </a:prstGeom>
          <a:ln w="12700">
            <a:solidFill>
              <a:srgbClr val="E200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0639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ytuł i zawartość">
    <p:spTree>
      <p:nvGrpSpPr>
        <p:cNvPr id="1" name=""/>
        <p:cNvGrpSpPr/>
        <p:nvPr/>
      </p:nvGrpSpPr>
      <p:grpSpPr>
        <a:xfrm>
          <a:off x="0" y="0"/>
          <a:ext cx="0" cy="0"/>
          <a:chOff x="0" y="0"/>
          <a:chExt cx="0" cy="0"/>
        </a:xfrm>
      </p:grpSpPr>
      <p:sp>
        <p:nvSpPr>
          <p:cNvPr id="6" name="Prostokąt 5">
            <a:extLst>
              <a:ext uri="{FF2B5EF4-FFF2-40B4-BE49-F238E27FC236}">
                <a16:creationId xmlns:a16="http://schemas.microsoft.com/office/drawing/2014/main" id="{29A5BAA6-40F4-CD4B-893C-E1A3C877E30E}"/>
              </a:ext>
            </a:extLst>
          </p:cNvPr>
          <p:cNvSpPr/>
          <p:nvPr userDrawn="1"/>
        </p:nvSpPr>
        <p:spPr>
          <a:xfrm>
            <a:off x="-1" y="0"/>
            <a:ext cx="3348319"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numeru slajdu 5">
            <a:extLst>
              <a:ext uri="{FF2B5EF4-FFF2-40B4-BE49-F238E27FC236}">
                <a16:creationId xmlns:a16="http://schemas.microsoft.com/office/drawing/2014/main" id="{8AA2D4F4-63EB-1B4E-9DB8-42974FABA678}"/>
              </a:ext>
            </a:extLst>
          </p:cNvPr>
          <p:cNvSpPr txBox="1">
            <a:spLocks/>
          </p:cNvSpPr>
          <p:nvPr userDrawn="1"/>
        </p:nvSpPr>
        <p:spPr>
          <a:xfrm>
            <a:off x="132626" y="6316622"/>
            <a:ext cx="452378" cy="365125"/>
          </a:xfrm>
          <a:prstGeom prst="rect">
            <a:avLst/>
          </a:prstGeom>
        </p:spPr>
        <p:txBody>
          <a:bodyPr vert="horz" lIns="91440" tIns="45720" rIns="91440" bIns="45720" rtlCol="0" anchor="ctr"/>
          <a:lstStyle>
            <a:defPPr>
              <a:defRPr lang="pl-PL"/>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0648CA0-3DF0-994E-9934-451020DCC53F}" type="slidenum">
              <a:rPr lang="pl-PL" b="1" smtClean="0">
                <a:solidFill>
                  <a:srgbClr val="E2007A"/>
                </a:solidFill>
                <a:latin typeface="Titillium Bd" pitchFamily="2" charset="0"/>
              </a:rPr>
              <a:pPr algn="ctr"/>
              <a:t>‹#›</a:t>
            </a:fld>
            <a:endParaRPr lang="pl-PL" b="1">
              <a:solidFill>
                <a:srgbClr val="E2007A"/>
              </a:solidFill>
              <a:latin typeface="Titillium Bd" pitchFamily="2" charset="0"/>
            </a:endParaRPr>
          </a:p>
        </p:txBody>
      </p:sp>
      <p:pic>
        <p:nvPicPr>
          <p:cNvPr id="7" name="Obraz 6">
            <a:extLst>
              <a:ext uri="{FF2B5EF4-FFF2-40B4-BE49-F238E27FC236}">
                <a16:creationId xmlns:a16="http://schemas.microsoft.com/office/drawing/2014/main" id="{050BFC15-56C0-3C43-B13A-6D2FDA2D831D}"/>
              </a:ext>
            </a:extLst>
          </p:cNvPr>
          <p:cNvPicPr>
            <a:picLocks noChangeAspect="1"/>
          </p:cNvPicPr>
          <p:nvPr userDrawn="1"/>
        </p:nvPicPr>
        <p:blipFill>
          <a:blip r:embed="rId2">
            <a:alphaModFix amt="20000"/>
          </a:blip>
          <a:stretch>
            <a:fillRect/>
          </a:stretch>
        </p:blipFill>
        <p:spPr>
          <a:xfrm>
            <a:off x="-11575" y="4851530"/>
            <a:ext cx="2420556" cy="2034670"/>
          </a:xfrm>
          <a:prstGeom prst="rect">
            <a:avLst/>
          </a:prstGeom>
        </p:spPr>
      </p:pic>
      <p:sp>
        <p:nvSpPr>
          <p:cNvPr id="12" name="pole tekstowe 11">
            <a:extLst>
              <a:ext uri="{FF2B5EF4-FFF2-40B4-BE49-F238E27FC236}">
                <a16:creationId xmlns:a16="http://schemas.microsoft.com/office/drawing/2014/main" id="{09FC0094-4C32-B046-92F6-63D855EE9BD0}"/>
              </a:ext>
            </a:extLst>
          </p:cNvPr>
          <p:cNvSpPr txBox="1"/>
          <p:nvPr userDrawn="1"/>
        </p:nvSpPr>
        <p:spPr>
          <a:xfrm>
            <a:off x="717629" y="6376099"/>
            <a:ext cx="2420556" cy="246196"/>
          </a:xfrm>
          <a:prstGeom prst="rect">
            <a:avLst/>
          </a:prstGeom>
          <a:noFill/>
        </p:spPr>
        <p:txBody>
          <a:bodyPr wrap="square" rtlCol="0" anchor="t">
            <a:spAutoFit/>
          </a:bodyPr>
          <a:lstStyle/>
          <a:p>
            <a:r>
              <a:rPr lang="pl-PL" sz="1000" b="1">
                <a:solidFill>
                  <a:srgbClr val="E2007A"/>
                </a:solidFill>
                <a:latin typeface="Titillium Web" panose="00000500000000000000" pitchFamily="2" charset="0"/>
              </a:rPr>
              <a:t>Biuro</a:t>
            </a:r>
            <a:r>
              <a:rPr lang="pl-PL" sz="1000" b="1" baseline="0">
                <a:solidFill>
                  <a:srgbClr val="E2007A"/>
                </a:solidFill>
                <a:latin typeface="Titillium Web" panose="00000500000000000000" pitchFamily="2" charset="0"/>
              </a:rPr>
              <a:t> Marketingu Online</a:t>
            </a:r>
            <a:endParaRPr lang="pl-PL" sz="1000" b="1">
              <a:solidFill>
                <a:srgbClr val="E2007A"/>
              </a:solidFill>
              <a:latin typeface="Titillium Web" panose="00000500000000000000" pitchFamily="2" charset="0"/>
            </a:endParaRPr>
          </a:p>
        </p:txBody>
      </p:sp>
      <p:cxnSp>
        <p:nvCxnSpPr>
          <p:cNvPr id="10" name="Straight Connector 5">
            <a:extLst>
              <a:ext uri="{FF2B5EF4-FFF2-40B4-BE49-F238E27FC236}">
                <a16:creationId xmlns:a16="http://schemas.microsoft.com/office/drawing/2014/main" id="{2DE55BBC-B0F4-1A4B-9792-6AA0DC81BF4E}"/>
              </a:ext>
            </a:extLst>
          </p:cNvPr>
          <p:cNvCxnSpPr>
            <a:cxnSpLocks/>
          </p:cNvCxnSpPr>
          <p:nvPr userDrawn="1"/>
        </p:nvCxnSpPr>
        <p:spPr>
          <a:xfrm>
            <a:off x="265399" y="1799034"/>
            <a:ext cx="3082919" cy="0"/>
          </a:xfrm>
          <a:prstGeom prst="line">
            <a:avLst/>
          </a:prstGeom>
          <a:ln w="12700">
            <a:solidFill>
              <a:srgbClr val="E200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529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ytuł i zawartość">
    <p:spTree>
      <p:nvGrpSpPr>
        <p:cNvPr id="1" name=""/>
        <p:cNvGrpSpPr/>
        <p:nvPr/>
      </p:nvGrpSpPr>
      <p:grpSpPr>
        <a:xfrm>
          <a:off x="0" y="0"/>
          <a:ext cx="0" cy="0"/>
          <a:chOff x="0" y="0"/>
          <a:chExt cx="0" cy="0"/>
        </a:xfrm>
      </p:grpSpPr>
      <p:sp>
        <p:nvSpPr>
          <p:cNvPr id="6" name="Prostokąt 5">
            <a:extLst>
              <a:ext uri="{FF2B5EF4-FFF2-40B4-BE49-F238E27FC236}">
                <a16:creationId xmlns:a16="http://schemas.microsoft.com/office/drawing/2014/main" id="{29A5BAA6-40F4-CD4B-893C-E1A3C877E30E}"/>
              </a:ext>
            </a:extLst>
          </p:cNvPr>
          <p:cNvSpPr/>
          <p:nvPr userDrawn="1"/>
        </p:nvSpPr>
        <p:spPr>
          <a:xfrm>
            <a:off x="-1" y="0"/>
            <a:ext cx="3348319" cy="6858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Symbol zastępczy numeru slajdu 5">
            <a:extLst>
              <a:ext uri="{FF2B5EF4-FFF2-40B4-BE49-F238E27FC236}">
                <a16:creationId xmlns:a16="http://schemas.microsoft.com/office/drawing/2014/main" id="{8AA2D4F4-63EB-1B4E-9DB8-42974FABA678}"/>
              </a:ext>
            </a:extLst>
          </p:cNvPr>
          <p:cNvSpPr txBox="1">
            <a:spLocks/>
          </p:cNvSpPr>
          <p:nvPr userDrawn="1"/>
        </p:nvSpPr>
        <p:spPr>
          <a:xfrm>
            <a:off x="132626" y="6316622"/>
            <a:ext cx="452378" cy="365125"/>
          </a:xfrm>
          <a:prstGeom prst="rect">
            <a:avLst/>
          </a:prstGeom>
        </p:spPr>
        <p:txBody>
          <a:bodyPr vert="horz" lIns="91440" tIns="45720" rIns="91440" bIns="45720" rtlCol="0" anchor="ctr"/>
          <a:lstStyle>
            <a:defPPr>
              <a:defRPr lang="pl-PL"/>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0648CA0-3DF0-994E-9934-451020DCC53F}" type="slidenum">
              <a:rPr lang="pl-PL" b="1" smtClean="0">
                <a:solidFill>
                  <a:srgbClr val="E2007A"/>
                </a:solidFill>
                <a:latin typeface="Titillium Bd" pitchFamily="2" charset="0"/>
              </a:rPr>
              <a:pPr algn="ctr"/>
              <a:t>‹#›</a:t>
            </a:fld>
            <a:endParaRPr lang="pl-PL" b="1">
              <a:solidFill>
                <a:srgbClr val="E2007A"/>
              </a:solidFill>
              <a:latin typeface="Titillium Bd" pitchFamily="2" charset="0"/>
            </a:endParaRPr>
          </a:p>
        </p:txBody>
      </p:sp>
      <p:pic>
        <p:nvPicPr>
          <p:cNvPr id="7" name="Obraz 6">
            <a:extLst>
              <a:ext uri="{FF2B5EF4-FFF2-40B4-BE49-F238E27FC236}">
                <a16:creationId xmlns:a16="http://schemas.microsoft.com/office/drawing/2014/main" id="{050BFC15-56C0-3C43-B13A-6D2FDA2D831D}"/>
              </a:ext>
            </a:extLst>
          </p:cNvPr>
          <p:cNvPicPr>
            <a:picLocks noChangeAspect="1"/>
          </p:cNvPicPr>
          <p:nvPr userDrawn="1"/>
        </p:nvPicPr>
        <p:blipFill>
          <a:blip r:embed="rId2">
            <a:alphaModFix amt="20000"/>
          </a:blip>
          <a:stretch>
            <a:fillRect/>
          </a:stretch>
        </p:blipFill>
        <p:spPr>
          <a:xfrm>
            <a:off x="-11575" y="4851530"/>
            <a:ext cx="2420556" cy="2034670"/>
          </a:xfrm>
          <a:prstGeom prst="rect">
            <a:avLst/>
          </a:prstGeom>
        </p:spPr>
      </p:pic>
      <p:sp>
        <p:nvSpPr>
          <p:cNvPr id="12" name="pole tekstowe 11">
            <a:extLst>
              <a:ext uri="{FF2B5EF4-FFF2-40B4-BE49-F238E27FC236}">
                <a16:creationId xmlns:a16="http://schemas.microsoft.com/office/drawing/2014/main" id="{09FC0094-4C32-B046-92F6-63D855EE9BD0}"/>
              </a:ext>
            </a:extLst>
          </p:cNvPr>
          <p:cNvSpPr txBox="1"/>
          <p:nvPr userDrawn="1"/>
        </p:nvSpPr>
        <p:spPr>
          <a:xfrm>
            <a:off x="717629" y="6376099"/>
            <a:ext cx="2420556" cy="246196"/>
          </a:xfrm>
          <a:prstGeom prst="rect">
            <a:avLst/>
          </a:prstGeom>
          <a:noFill/>
        </p:spPr>
        <p:txBody>
          <a:bodyPr wrap="square" rtlCol="0" anchor="t">
            <a:spAutoFit/>
          </a:bodyPr>
          <a:lstStyle/>
          <a:p>
            <a:r>
              <a:rPr lang="pl-PL" sz="1000" b="1">
                <a:solidFill>
                  <a:srgbClr val="E2007A"/>
                </a:solidFill>
                <a:latin typeface="Titillium Web" panose="00000500000000000000" pitchFamily="2" charset="0"/>
              </a:rPr>
              <a:t>Biuro</a:t>
            </a:r>
            <a:r>
              <a:rPr lang="pl-PL" sz="1000" b="1" baseline="0">
                <a:solidFill>
                  <a:srgbClr val="E2007A"/>
                </a:solidFill>
                <a:latin typeface="Titillium Web" panose="00000500000000000000" pitchFamily="2" charset="0"/>
              </a:rPr>
              <a:t> Marketingu Online</a:t>
            </a:r>
            <a:endParaRPr lang="pl-PL" sz="1000" b="1">
              <a:solidFill>
                <a:srgbClr val="E2007A"/>
              </a:solidFill>
              <a:latin typeface="Titillium Web" panose="00000500000000000000" pitchFamily="2" charset="0"/>
            </a:endParaRPr>
          </a:p>
        </p:txBody>
      </p:sp>
      <p:cxnSp>
        <p:nvCxnSpPr>
          <p:cNvPr id="10" name="Straight Connector 5">
            <a:extLst>
              <a:ext uri="{FF2B5EF4-FFF2-40B4-BE49-F238E27FC236}">
                <a16:creationId xmlns:a16="http://schemas.microsoft.com/office/drawing/2014/main" id="{2DE55BBC-B0F4-1A4B-9792-6AA0DC81BF4E}"/>
              </a:ext>
            </a:extLst>
          </p:cNvPr>
          <p:cNvCxnSpPr>
            <a:cxnSpLocks/>
          </p:cNvCxnSpPr>
          <p:nvPr userDrawn="1"/>
        </p:nvCxnSpPr>
        <p:spPr>
          <a:xfrm>
            <a:off x="265399" y="1799034"/>
            <a:ext cx="3082919" cy="0"/>
          </a:xfrm>
          <a:prstGeom prst="line">
            <a:avLst/>
          </a:prstGeom>
          <a:ln w="12700">
            <a:solidFill>
              <a:srgbClr val="E200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35472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911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ytuł 1">
            <a:extLst>
              <a:ext uri="{FF2B5EF4-FFF2-40B4-BE49-F238E27FC236}">
                <a16:creationId xmlns:a16="http://schemas.microsoft.com/office/drawing/2014/main" id="{1EF97D9D-FDA0-044F-B15C-C1303452B171}"/>
              </a:ext>
            </a:extLst>
          </p:cNvPr>
          <p:cNvSpPr txBox="1">
            <a:spLocks/>
          </p:cNvSpPr>
          <p:nvPr/>
        </p:nvSpPr>
        <p:spPr>
          <a:xfrm>
            <a:off x="1016061" y="1119969"/>
            <a:ext cx="8359433" cy="990933"/>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6600" b="1" dirty="0">
                <a:solidFill>
                  <a:schemeClr val="bg1"/>
                </a:solidFill>
                <a:latin typeface="Titillium Bd" pitchFamily="2" charset="0"/>
                <a:cs typeface="Arial"/>
              </a:rPr>
              <a:t>Zamówienie nr XYZ</a:t>
            </a:r>
            <a:endParaRPr lang="pl-PL" sz="6600" b="1" spc="-150" dirty="0">
              <a:solidFill>
                <a:schemeClr val="bg1"/>
              </a:solidFill>
              <a:latin typeface="Titillium Bd" pitchFamily="2" charset="0"/>
              <a:cs typeface="Arial" panose="020B0604020202020204" pitchFamily="34" charset="0"/>
            </a:endParaRPr>
          </a:p>
        </p:txBody>
      </p:sp>
      <p:sp>
        <p:nvSpPr>
          <p:cNvPr id="3" name="Tytuł 1">
            <a:extLst>
              <a:ext uri="{FF2B5EF4-FFF2-40B4-BE49-F238E27FC236}">
                <a16:creationId xmlns:a16="http://schemas.microsoft.com/office/drawing/2014/main" id="{1EF97D9D-FDA0-044F-B15C-C1303452B171}"/>
              </a:ext>
            </a:extLst>
          </p:cNvPr>
          <p:cNvSpPr txBox="1">
            <a:spLocks/>
          </p:cNvSpPr>
          <p:nvPr/>
        </p:nvSpPr>
        <p:spPr>
          <a:xfrm>
            <a:off x="1016060" y="2110903"/>
            <a:ext cx="8359433" cy="96303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pl-PL" sz="1800" dirty="0">
                <a:solidFill>
                  <a:schemeClr val="bg1"/>
                </a:solidFill>
                <a:latin typeface="Titillium"/>
                <a:cs typeface="Arial"/>
              </a:rPr>
              <a:t>Oferta w</a:t>
            </a:r>
            <a:r>
              <a:rPr lang="pl-PL" sz="1800" dirty="0">
                <a:solidFill>
                  <a:schemeClr val="bg1"/>
                </a:solidFill>
                <a:latin typeface="Calibri Light"/>
                <a:cs typeface="Calibri Light"/>
              </a:rPr>
              <a:t> </a:t>
            </a:r>
            <a:r>
              <a:rPr lang="pl-PL" sz="1800" dirty="0">
                <a:solidFill>
                  <a:schemeClr val="bg1"/>
                </a:solidFill>
                <a:latin typeface="Titillium"/>
                <a:ea typeface="+mj-lt"/>
                <a:cs typeface="+mj-lt"/>
              </a:rPr>
              <a:t>ramach Umowy Ramowej z dnia DD.MM.RRRR  </a:t>
            </a:r>
            <a:endParaRPr lang="pl-PL" dirty="0">
              <a:solidFill>
                <a:schemeClr val="bg1"/>
              </a:solidFill>
              <a:latin typeface="Titillium"/>
              <a:ea typeface="+mj-lt"/>
              <a:cs typeface="+mj-lt"/>
            </a:endParaRPr>
          </a:p>
          <a:p>
            <a:pPr algn="l">
              <a:lnSpc>
                <a:spcPct val="80000"/>
              </a:lnSpc>
            </a:pPr>
            <a:r>
              <a:rPr lang="pl-PL" sz="1800" dirty="0">
                <a:solidFill>
                  <a:schemeClr val="bg1"/>
                </a:solidFill>
                <a:latin typeface="Titillium"/>
                <a:ea typeface="+mj-lt"/>
                <a:cs typeface="+mj-lt"/>
              </a:rPr>
              <a:t>na „Świadczenie usług polegających na przygotowywaniu, prowadzeniu i monitorowaniu efektów kampanii reklamowo - sprzedażowych w Internecie”. </a:t>
            </a:r>
            <a:endParaRPr lang="pl-PL" dirty="0">
              <a:solidFill>
                <a:schemeClr val="bg1"/>
              </a:solidFill>
              <a:latin typeface="Titillium"/>
            </a:endParaRPr>
          </a:p>
        </p:txBody>
      </p:sp>
    </p:spTree>
    <p:extLst>
      <p:ext uri="{BB962C8B-B14F-4D97-AF65-F5344CB8AC3E}">
        <p14:creationId xmlns:p14="http://schemas.microsoft.com/office/powerpoint/2010/main" val="4160244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EA8B6-5604-994C-0EB5-51278A75057F}"/>
            </a:ext>
          </a:extLst>
        </p:cNvPr>
        <p:cNvGrpSpPr/>
        <p:nvPr/>
      </p:nvGrpSpPr>
      <p:grpSpPr>
        <a:xfrm>
          <a:off x="0" y="0"/>
          <a:ext cx="0" cy="0"/>
          <a:chOff x="0" y="0"/>
          <a:chExt cx="0" cy="0"/>
        </a:xfrm>
      </p:grpSpPr>
      <p:sp>
        <p:nvSpPr>
          <p:cNvPr id="2" name="pole tekstowe 32">
            <a:extLst>
              <a:ext uri="{FF2B5EF4-FFF2-40B4-BE49-F238E27FC236}">
                <a16:creationId xmlns:a16="http://schemas.microsoft.com/office/drawing/2014/main" id="{B2ACB1EC-8BB8-B1EC-E707-C8C0FCA12E6E}"/>
              </a:ext>
            </a:extLst>
          </p:cNvPr>
          <p:cNvSpPr txBox="1"/>
          <p:nvPr/>
        </p:nvSpPr>
        <p:spPr>
          <a:xfrm>
            <a:off x="165485" y="1365558"/>
            <a:ext cx="3045570" cy="369332"/>
          </a:xfrm>
          <a:prstGeom prst="rect">
            <a:avLst/>
          </a:prstGeom>
          <a:noFill/>
        </p:spPr>
        <p:txBody>
          <a:bodyPr wrap="square" rtlCol="0" anchor="t">
            <a:spAutoFit/>
          </a:bodyPr>
          <a:lstStyle/>
          <a:p>
            <a:r>
              <a:rPr lang="pl-PL" b="1" dirty="0">
                <a:solidFill>
                  <a:srgbClr val="E2007A"/>
                </a:solidFill>
                <a:latin typeface="Titillium Web" panose="00000500000000000000" pitchFamily="2" charset="0"/>
              </a:rPr>
              <a:t>K3 – Jakość strategii</a:t>
            </a:r>
          </a:p>
        </p:txBody>
      </p:sp>
      <p:sp>
        <p:nvSpPr>
          <p:cNvPr id="6" name="Tytuł 1">
            <a:extLst>
              <a:ext uri="{FF2B5EF4-FFF2-40B4-BE49-F238E27FC236}">
                <a16:creationId xmlns:a16="http://schemas.microsoft.com/office/drawing/2014/main" id="{136BF777-A7BB-319B-B5F3-B211CF5B4D02}"/>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dirty="0">
                <a:solidFill>
                  <a:srgbClr val="E2007A"/>
                </a:solidFill>
                <a:latin typeface="Titillium Bd" pitchFamily="2" charset="0"/>
                <a:cs typeface="Arial" panose="020B0604020202020204" pitchFamily="34" charset="0"/>
              </a:rPr>
              <a:t>Analiza działań</a:t>
            </a:r>
            <a:endParaRPr lang="pl-PL" sz="3600" b="1" spc="-150" dirty="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C322EA3B-A2F9-0070-A826-B852D49851BC}"/>
              </a:ext>
            </a:extLst>
          </p:cNvPr>
          <p:cNvSpPr/>
          <p:nvPr/>
        </p:nvSpPr>
        <p:spPr>
          <a:xfrm>
            <a:off x="3848911" y="349895"/>
            <a:ext cx="7795098" cy="1600438"/>
          </a:xfrm>
          <a:prstGeom prst="rect">
            <a:avLst/>
          </a:prstGeom>
        </p:spPr>
        <p:txBody>
          <a:bodyPr wrap="square" lIns="91440" tIns="45720" rIns="91440" bIns="45720" anchor="t">
            <a:spAutoFit/>
          </a:bodyPr>
          <a:lstStyle/>
          <a:p>
            <a:pPr>
              <a:defRPr/>
            </a:pPr>
            <a:r>
              <a:rPr lang="pl-PL" sz="2400" b="1" dirty="0">
                <a:solidFill>
                  <a:srgbClr val="E2007A"/>
                </a:solidFill>
                <a:latin typeface="Titillium Web"/>
              </a:rPr>
              <a:t>Analiza prowadzonych działań</a:t>
            </a:r>
            <a:br>
              <a:rPr lang="pl-PL" sz="2400" b="1" dirty="0">
                <a:latin typeface="Titillium Web" panose="00000300000000000000" pitchFamily="2" charset="-18"/>
              </a:rPr>
            </a:br>
            <a:r>
              <a:rPr lang="pl-PL" sz="1400" dirty="0">
                <a:solidFill>
                  <a:srgbClr val="E2007A"/>
                </a:solidFill>
                <a:latin typeface="Titillium Web"/>
                <a:ea typeface="Calibri"/>
                <a:cs typeface="Calibri"/>
              </a:rPr>
              <a:t>Wykorzystanie</a:t>
            </a:r>
            <a:r>
              <a:rPr lang="pl-PL" sz="1400" dirty="0">
                <a:solidFill>
                  <a:srgbClr val="E2007A"/>
                </a:solidFill>
                <a:latin typeface="Titillium Web"/>
                <a:ea typeface="+mn-lt"/>
                <a:cs typeface="+mn-lt"/>
              </a:rPr>
              <a:t> narzędzi do analizy prowadzonych działań w tym na tle konkurencji, </a:t>
            </a:r>
            <a:endParaRPr lang="pl-PL"/>
          </a:p>
          <a:p>
            <a:pPr>
              <a:defRPr/>
            </a:pPr>
            <a:r>
              <a:rPr lang="pl-PL" sz="1400" dirty="0">
                <a:solidFill>
                  <a:srgbClr val="E2007A"/>
                </a:solidFill>
                <a:latin typeface="Titillium Web"/>
                <a:ea typeface="+mn-lt"/>
                <a:cs typeface="+mn-lt"/>
              </a:rPr>
              <a:t>analizy konkurencji i analizy rynkowej w celu bieżącej optymalizacji kampanii i wszelkich zastosowań, które będą mogły zwiększyć efektywność działań i raportowania.</a:t>
            </a:r>
            <a:br>
              <a:rPr lang="pl-PL" dirty="0">
                <a:latin typeface="Titillium Web" panose="00000300000000000000" pitchFamily="2" charset="-18"/>
              </a:rPr>
            </a:br>
            <a:r>
              <a:rPr lang="pl-PL" sz="1600" i="1" dirty="0">
                <a:solidFill>
                  <a:srgbClr val="707173"/>
                </a:solidFill>
                <a:latin typeface="Titillium" pitchFamily="2" charset="0"/>
              </a:rPr>
              <a:t>Jakie narzędzia analityczne zostaną wykorzystane? W jakiej formie będą przedstawione wyniki analiz? W jakich momentach kampanii zostaną przeprowadzone analizy?</a:t>
            </a:r>
            <a:endParaRPr lang="pl-PL"/>
          </a:p>
        </p:txBody>
      </p:sp>
      <p:sp>
        <p:nvSpPr>
          <p:cNvPr id="7" name="pole tekstowe 6">
            <a:extLst>
              <a:ext uri="{FF2B5EF4-FFF2-40B4-BE49-F238E27FC236}">
                <a16:creationId xmlns:a16="http://schemas.microsoft.com/office/drawing/2014/main" id="{F1853D03-E054-512C-702E-81BF629F3ECE}"/>
              </a:ext>
            </a:extLst>
          </p:cNvPr>
          <p:cNvSpPr txBox="1"/>
          <p:nvPr/>
        </p:nvSpPr>
        <p:spPr>
          <a:xfrm>
            <a:off x="3848911" y="2482246"/>
            <a:ext cx="7795098" cy="646331"/>
          </a:xfrm>
          <a:prstGeom prst="rect">
            <a:avLst/>
          </a:prstGeom>
          <a:noFill/>
        </p:spPr>
        <p:txBody>
          <a:bodyPr wrap="square" rtlCol="0">
            <a:spAutoFit/>
          </a:bodyPr>
          <a:lstStyle/>
          <a:p>
            <a:r>
              <a:rPr lang="pl-PL" dirty="0">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a:extLst>
              <a:ext uri="{FF2B5EF4-FFF2-40B4-BE49-F238E27FC236}">
                <a16:creationId xmlns:a16="http://schemas.microsoft.com/office/drawing/2014/main" id="{2EEEE034-37A7-ACAC-D411-DB3D10B5C101}"/>
              </a:ext>
            </a:extLst>
          </p:cNvPr>
          <p:cNvCxnSpPr/>
          <p:nvPr/>
        </p:nvCxnSpPr>
        <p:spPr>
          <a:xfrm flipV="1">
            <a:off x="3917005" y="2138378"/>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6052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dirty="0">
                <a:solidFill>
                  <a:srgbClr val="E2007A"/>
                </a:solidFill>
                <a:latin typeface="Titillium Web" panose="00000500000000000000" pitchFamily="2" charset="0"/>
              </a:rPr>
              <a:t>K3 – Jakość strategii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Innowacyjne narzędzia</a:t>
            </a:r>
            <a:endParaRPr lang="pl-PL" sz="3600" b="1" spc="-15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8167025" cy="2754600"/>
          </a:xfrm>
          <a:prstGeom prst="rect">
            <a:avLst/>
          </a:prstGeom>
        </p:spPr>
        <p:txBody>
          <a:bodyPr wrap="square" lIns="91440" tIns="45720" rIns="91440" bIns="45720" anchor="t">
            <a:spAutoFit/>
          </a:bodyPr>
          <a:lstStyle/>
          <a:p>
            <a:pPr>
              <a:defRPr/>
            </a:pPr>
            <a:r>
              <a:rPr lang="pl-PL" sz="2400" b="1" dirty="0">
                <a:solidFill>
                  <a:srgbClr val="E2007A"/>
                </a:solidFill>
                <a:latin typeface="Titillium Web"/>
              </a:rPr>
              <a:t>Innowacyjność wykorzystanych narzędzi</a:t>
            </a:r>
            <a:r>
              <a:rPr lang="pl-PL" sz="1400" b="1" dirty="0">
                <a:solidFill>
                  <a:srgbClr val="E2007A"/>
                </a:solidFill>
                <a:latin typeface="Arial Nova"/>
              </a:rPr>
              <a:t> </a:t>
            </a:r>
            <a:br>
              <a:rPr lang="pl-PL" sz="1400" b="1" dirty="0">
                <a:latin typeface="Arial Nova"/>
              </a:rPr>
            </a:br>
            <a:r>
              <a:rPr lang="pl-PL" sz="1100" dirty="0">
                <a:solidFill>
                  <a:srgbClr val="E2007A"/>
                </a:solidFill>
                <a:latin typeface="Titillium Web"/>
                <a:ea typeface="+mn-lt"/>
                <a:cs typeface="+mn-lt"/>
              </a:rPr>
              <a:t>Czyli uwzględnienie w media planie nowatorskich rozwiązań rynkowych mogących mieć znaczący wpływ na jakość prowadzonych działań tj. zauważalność lub skuteczność prowadzonej kampanii reklamowej, wykorzystanie nieszablonowych mediów internetowych, nowych rozwiązań czy ustawień reklamowych, wykorzystanie unikalnej strategii przeprowadzenia kampanii, </a:t>
            </a:r>
            <a:endParaRPr lang="pl-PL" sz="1100" dirty="0">
              <a:solidFill>
                <a:srgbClr val="000000"/>
              </a:solidFill>
              <a:latin typeface="Titillium Web"/>
              <a:ea typeface="+mn-lt"/>
              <a:cs typeface="+mn-lt"/>
            </a:endParaRPr>
          </a:p>
          <a:p>
            <a:pPr>
              <a:defRPr/>
            </a:pPr>
            <a:r>
              <a:rPr lang="pl-PL" sz="1100" dirty="0">
                <a:solidFill>
                  <a:srgbClr val="E2007A"/>
                </a:solidFill>
                <a:latin typeface="Titillium Web"/>
                <a:ea typeface="+mn-lt"/>
                <a:cs typeface="+mn-lt"/>
              </a:rPr>
              <a:t>która istotnie wyróżni się na tle konkurencji. Każde działanie musi mieć właściwe uzasadnienie.  Z oceny tego kryterium wyłączone są rozwiązania dostępne na rynku od przynajmniej 3 miesięcy od momentu przygotowania oferty. </a:t>
            </a:r>
            <a:endParaRPr lang="pl-PL" sz="1100" dirty="0">
              <a:solidFill>
                <a:srgbClr val="000000"/>
              </a:solidFill>
              <a:latin typeface="Titillium Web"/>
              <a:ea typeface="+mn-lt"/>
              <a:cs typeface="+mn-lt"/>
            </a:endParaRPr>
          </a:p>
          <a:p>
            <a:pPr>
              <a:defRPr/>
            </a:pPr>
            <a:r>
              <a:rPr lang="pl-PL" sz="1100" dirty="0">
                <a:solidFill>
                  <a:srgbClr val="E2007A"/>
                </a:solidFill>
                <a:latin typeface="Titillium Web"/>
                <a:ea typeface="+mn-lt"/>
                <a:cs typeface="+mn-lt"/>
              </a:rPr>
              <a:t>Działanie może być uznane za innowacyjne jedynie raz i tym samym jedynie raz punktowane, chyba że oferta, </a:t>
            </a:r>
            <a:br>
              <a:rPr lang="pl-PL" sz="1100" dirty="0">
                <a:latin typeface="Titillium Web"/>
                <a:ea typeface="+mn-lt"/>
                <a:cs typeface="+mn-lt"/>
              </a:rPr>
            </a:br>
            <a:r>
              <a:rPr lang="pl-PL" sz="1100" dirty="0">
                <a:solidFill>
                  <a:srgbClr val="E2007A"/>
                </a:solidFill>
                <a:latin typeface="Titillium Web"/>
                <a:ea typeface="+mn-lt"/>
                <a:cs typeface="+mn-lt"/>
              </a:rPr>
              <a:t>w której zostało zaproponowane wcześniej, nie została wybrana przez Zamawiającego. </a:t>
            </a:r>
            <a:endParaRPr lang="pl-PL" sz="1100" dirty="0">
              <a:latin typeface="Titillium Web"/>
              <a:ea typeface="Calibri"/>
              <a:cs typeface="Calibri"/>
            </a:endParaRPr>
          </a:p>
          <a:p>
            <a:pPr>
              <a:defRPr/>
            </a:pPr>
            <a:r>
              <a:rPr lang="pl-PL" sz="1100" dirty="0">
                <a:solidFill>
                  <a:srgbClr val="E2007A"/>
                </a:solidFill>
                <a:latin typeface="Titillium Web" panose="00000300000000000000" pitchFamily="2" charset="-18"/>
              </a:rPr>
              <a:t>Działania innowacyjne muszą spełniać zasadę </a:t>
            </a:r>
            <a:r>
              <a:rPr lang="pl-PL" sz="1100" i="1" dirty="0" err="1">
                <a:solidFill>
                  <a:srgbClr val="E2007A"/>
                </a:solidFill>
                <a:latin typeface="Titillium Web" panose="00000300000000000000" pitchFamily="2" charset="-18"/>
              </a:rPr>
              <a:t>brand</a:t>
            </a:r>
            <a:r>
              <a:rPr lang="pl-PL" sz="1100" i="1" dirty="0">
                <a:solidFill>
                  <a:srgbClr val="E2007A"/>
                </a:solidFill>
                <a:latin typeface="Titillium Web" panose="00000300000000000000" pitchFamily="2" charset="-18"/>
              </a:rPr>
              <a:t> </a:t>
            </a:r>
            <a:r>
              <a:rPr lang="pl-PL" sz="1100" i="1" dirty="0" err="1">
                <a:solidFill>
                  <a:srgbClr val="E2007A"/>
                </a:solidFill>
                <a:latin typeface="Titillium Web" panose="00000300000000000000" pitchFamily="2" charset="-18"/>
              </a:rPr>
              <a:t>safety</a:t>
            </a:r>
            <a:r>
              <a:rPr lang="pl-PL" sz="1100" i="1" dirty="0">
                <a:solidFill>
                  <a:srgbClr val="E2007A"/>
                </a:solidFill>
                <a:latin typeface="Titillium Web" panose="00000300000000000000" pitchFamily="2" charset="-18"/>
              </a:rPr>
              <a:t>, </a:t>
            </a:r>
            <a:r>
              <a:rPr lang="pl-PL" sz="1100" dirty="0">
                <a:solidFill>
                  <a:srgbClr val="E2007A"/>
                </a:solidFill>
                <a:latin typeface="Titillium Web" panose="00000300000000000000" pitchFamily="2" charset="-18"/>
              </a:rPr>
              <a:t>tzn. ich zastosowanie nie może naruszać zasad SIW Zamawiającego</a:t>
            </a:r>
            <a:br>
              <a:rPr lang="pl-PL" sz="1100" dirty="0">
                <a:solidFill>
                  <a:srgbClr val="E2007A"/>
                </a:solidFill>
                <a:latin typeface="Titillium Web" panose="00000300000000000000" pitchFamily="2" charset="-18"/>
              </a:rPr>
            </a:br>
            <a:r>
              <a:rPr lang="pl-PL" sz="1100" dirty="0">
                <a:solidFill>
                  <a:srgbClr val="E2007A"/>
                </a:solidFill>
                <a:latin typeface="Titillium Web" panose="00000300000000000000" pitchFamily="2" charset="-18"/>
              </a:rPr>
              <a:t>i powinno być zgodne z przyjętą przez Zamawiającego ścieżką akceptacji treści reklamowych</a:t>
            </a:r>
            <a:r>
              <a:rPr lang="pl-PL" sz="1100" dirty="0">
                <a:solidFill>
                  <a:srgbClr val="E2007A"/>
                </a:solidFill>
                <a:latin typeface="Titillium Lt" panose="00000300000000000000" pitchFamily="50" charset="-18"/>
              </a:rPr>
              <a:t>.  </a:t>
            </a:r>
            <a:br>
              <a:rPr lang="pl-PL" sz="1100" dirty="0">
                <a:solidFill>
                  <a:srgbClr val="E2007A"/>
                </a:solidFill>
                <a:latin typeface="Titillium Web"/>
              </a:rPr>
            </a:br>
            <a:br>
              <a:rPr lang="pl-PL" dirty="0">
                <a:latin typeface="Titillium Web"/>
              </a:rPr>
            </a:br>
            <a:r>
              <a:rPr lang="pl-PL" sz="1600" i="1" dirty="0">
                <a:solidFill>
                  <a:srgbClr val="707173"/>
                </a:solidFill>
                <a:latin typeface="Titillium" pitchFamily="2" charset="0"/>
              </a:rPr>
              <a:t>Jakie innowacyjne działania zostaną wykorzystane? Na czym ma polegać ich innowacyjność? </a:t>
            </a:r>
            <a:endParaRPr lang="pl-PL" dirty="0">
              <a:solidFill>
                <a:srgbClr val="000000"/>
              </a:solidFill>
              <a:latin typeface="Calibri" panose="020F0502020204030204"/>
              <a:ea typeface="Calibri"/>
              <a:cs typeface="Calibri"/>
            </a:endParaRPr>
          </a:p>
          <a:p>
            <a:pPr>
              <a:defRPr/>
            </a:pPr>
            <a:r>
              <a:rPr lang="pl-PL" sz="1600" i="1" dirty="0">
                <a:solidFill>
                  <a:srgbClr val="707173"/>
                </a:solidFill>
                <a:latin typeface="Titillium" pitchFamily="2" charset="0"/>
              </a:rPr>
              <a:t>Jakie są dobre przykłady (benchmarki) proponowanych działań?</a:t>
            </a:r>
            <a:endParaRPr lang="pl-PL" dirty="0">
              <a:ea typeface="Calibri"/>
              <a:cs typeface="Calibri"/>
            </a:endParaRPr>
          </a:p>
        </p:txBody>
      </p:sp>
      <p:sp>
        <p:nvSpPr>
          <p:cNvPr id="7" name="pole tekstowe 6"/>
          <p:cNvSpPr txBox="1"/>
          <p:nvPr/>
        </p:nvSpPr>
        <p:spPr>
          <a:xfrm>
            <a:off x="3848911" y="3429000"/>
            <a:ext cx="7795098" cy="646331"/>
          </a:xfrm>
          <a:prstGeom prst="rect">
            <a:avLst/>
          </a:prstGeom>
          <a:noFill/>
        </p:spPr>
        <p:txBody>
          <a:bodyPr wrap="square" rtlCol="0">
            <a:spAutoFit/>
          </a:bodyPr>
          <a:lstStyle/>
          <a:p>
            <a:r>
              <a:rPr lang="pl-PL" dirty="0">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80235" y="3189140"/>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4403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a:extLst>
              <a:ext uri="{FF2B5EF4-FFF2-40B4-BE49-F238E27FC236}">
                <a16:creationId xmlns:a16="http://schemas.microsoft.com/office/drawing/2014/main" id="{92707119-4B95-874F-A3C4-F9E79F8E27A9}"/>
              </a:ext>
            </a:extLst>
          </p:cNvPr>
          <p:cNvSpPr txBox="1">
            <a:spLocks/>
          </p:cNvSpPr>
          <p:nvPr/>
        </p:nvSpPr>
        <p:spPr>
          <a:xfrm>
            <a:off x="1016061" y="1119969"/>
            <a:ext cx="8359433" cy="1061859"/>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6600" b="1">
                <a:solidFill>
                  <a:schemeClr val="bg1"/>
                </a:solidFill>
                <a:latin typeface="Titillium Bd" pitchFamily="2" charset="0"/>
                <a:cs typeface="Arial" panose="020B0604020202020204" pitchFamily="34" charset="0"/>
              </a:rPr>
              <a:t>Dziękujemy </a:t>
            </a:r>
          </a:p>
          <a:p>
            <a:pPr algn="l">
              <a:lnSpc>
                <a:spcPct val="80000"/>
              </a:lnSpc>
            </a:pPr>
            <a:r>
              <a:rPr lang="pl-PL" sz="6600" b="1">
                <a:solidFill>
                  <a:schemeClr val="bg1"/>
                </a:solidFill>
                <a:latin typeface="Titillium Bd" pitchFamily="2" charset="0"/>
                <a:cs typeface="Arial" panose="020B0604020202020204" pitchFamily="34" charset="0"/>
              </a:rPr>
              <a:t>za uwagę</a:t>
            </a:r>
            <a:endParaRPr lang="pl-PL" sz="6600" b="1" spc="-150">
              <a:solidFill>
                <a:schemeClr val="bg1"/>
              </a:solidFill>
              <a:latin typeface="Titillium Bd" pitchFamily="2" charset="0"/>
              <a:cs typeface="Arial" panose="020B0604020202020204" pitchFamily="34" charset="0"/>
            </a:endParaRPr>
          </a:p>
        </p:txBody>
      </p:sp>
    </p:spTree>
    <p:extLst>
      <p:ext uri="{BB962C8B-B14F-4D97-AF65-F5344CB8AC3E}">
        <p14:creationId xmlns:p14="http://schemas.microsoft.com/office/powerpoint/2010/main" val="907627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WSTĘP</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5485"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Metryczka</a:t>
            </a:r>
          </a:p>
        </p:txBody>
      </p:sp>
      <p:sp>
        <p:nvSpPr>
          <p:cNvPr id="15" name="Prostokąt 14">
            <a:extLst>
              <a:ext uri="{FF2B5EF4-FFF2-40B4-BE49-F238E27FC236}">
                <a16:creationId xmlns:a16="http://schemas.microsoft.com/office/drawing/2014/main" id="{56E0DC9D-F78A-5341-A365-F0DD981B3FC7}"/>
              </a:ext>
            </a:extLst>
          </p:cNvPr>
          <p:cNvSpPr/>
          <p:nvPr/>
        </p:nvSpPr>
        <p:spPr>
          <a:xfrm>
            <a:off x="165485" y="3840912"/>
            <a:ext cx="3098181" cy="923330"/>
          </a:xfrm>
          <a:prstGeom prst="rect">
            <a:avLst/>
          </a:prstGeom>
        </p:spPr>
        <p:txBody>
          <a:bodyPr wrap="square">
            <a:spAutoFit/>
          </a:bodyPr>
          <a:lstStyle/>
          <a:p>
            <a:r>
              <a:rPr lang="pl-PL" b="1" dirty="0">
                <a:solidFill>
                  <a:schemeClr val="tx1">
                    <a:lumMod val="65000"/>
                    <a:lumOff val="35000"/>
                  </a:schemeClr>
                </a:solidFill>
                <a:latin typeface="Titillium Web" panose="00000500000000000000" pitchFamily="2" charset="0"/>
              </a:rPr>
              <a:t>Najważniejsze informacje dot. kampanii </a:t>
            </a:r>
            <a:br>
              <a:rPr lang="pl-PL" b="1" dirty="0">
                <a:solidFill>
                  <a:schemeClr val="tx1">
                    <a:lumMod val="65000"/>
                    <a:lumOff val="35000"/>
                  </a:schemeClr>
                </a:solidFill>
                <a:latin typeface="Titillium Web" panose="00000500000000000000" pitchFamily="2" charset="0"/>
              </a:rPr>
            </a:br>
            <a:r>
              <a:rPr lang="pl-PL" b="1" dirty="0">
                <a:solidFill>
                  <a:schemeClr val="tx1">
                    <a:lumMod val="65000"/>
                    <a:lumOff val="35000"/>
                  </a:schemeClr>
                </a:solidFill>
                <a:latin typeface="Titillium Web" panose="00000500000000000000" pitchFamily="2" charset="0"/>
              </a:rPr>
              <a:t>i założeń </a:t>
            </a:r>
            <a:r>
              <a:rPr lang="pl-PL" b="1" dirty="0" err="1">
                <a:solidFill>
                  <a:schemeClr val="tx1">
                    <a:lumMod val="65000"/>
                    <a:lumOff val="35000"/>
                  </a:schemeClr>
                </a:solidFill>
                <a:latin typeface="Titillium Web" panose="00000500000000000000" pitchFamily="2" charset="0"/>
              </a:rPr>
              <a:t>mediaplanu</a:t>
            </a:r>
            <a:endParaRPr lang="pl-PL" b="1" dirty="0">
              <a:solidFill>
                <a:schemeClr val="tx1">
                  <a:lumMod val="65000"/>
                  <a:lumOff val="35000"/>
                </a:schemeClr>
              </a:solidFill>
              <a:latin typeface="Titillium Web" panose="00000500000000000000" pitchFamily="2" charset="0"/>
            </a:endParaRPr>
          </a:p>
        </p:txBody>
      </p:sp>
      <p:graphicFrame>
        <p:nvGraphicFramePr>
          <p:cNvPr id="3" name="Tabela 2"/>
          <p:cNvGraphicFramePr>
            <a:graphicFrameLocks noGrp="1"/>
          </p:cNvGraphicFramePr>
          <p:nvPr>
            <p:extLst>
              <p:ext uri="{D42A27DB-BD31-4B8C-83A1-F6EECF244321}">
                <p14:modId xmlns:p14="http://schemas.microsoft.com/office/powerpoint/2010/main" val="271667197"/>
              </p:ext>
            </p:extLst>
          </p:nvPr>
        </p:nvGraphicFramePr>
        <p:xfrm>
          <a:off x="3848912" y="923947"/>
          <a:ext cx="7795098" cy="2225040"/>
        </p:xfrm>
        <a:graphic>
          <a:graphicData uri="http://schemas.openxmlformats.org/drawingml/2006/table">
            <a:tbl>
              <a:tblPr bandRow="1">
                <a:tableStyleId>{F5AB1C69-6EDB-4FF4-983F-18BD219EF322}</a:tableStyleId>
              </a:tblPr>
              <a:tblGrid>
                <a:gridCol w="3330101">
                  <a:extLst>
                    <a:ext uri="{9D8B030D-6E8A-4147-A177-3AD203B41FA5}">
                      <a16:colId xmlns:a16="http://schemas.microsoft.com/office/drawing/2014/main" val="3852830121"/>
                    </a:ext>
                  </a:extLst>
                </a:gridCol>
                <a:gridCol w="4464997">
                  <a:extLst>
                    <a:ext uri="{9D8B030D-6E8A-4147-A177-3AD203B41FA5}">
                      <a16:colId xmlns:a16="http://schemas.microsoft.com/office/drawing/2014/main" val="2348100474"/>
                    </a:ext>
                  </a:extLst>
                </a:gridCol>
              </a:tblGrid>
              <a:tr h="370840">
                <a:tc>
                  <a:txBody>
                    <a:bodyPr/>
                    <a:lstStyle/>
                    <a:p>
                      <a:r>
                        <a:rPr lang="pl-PL" b="1" dirty="0">
                          <a:latin typeface="Titillium" panose="00000500000000000000" pitchFamily="50" charset="-18"/>
                        </a:rPr>
                        <a:t>Kampania</a:t>
                      </a:r>
                    </a:p>
                  </a:txBody>
                  <a:tcPr/>
                </a:tc>
                <a:tc>
                  <a:txBody>
                    <a:bodyPr/>
                    <a:lstStyle/>
                    <a:p>
                      <a:r>
                        <a:rPr lang="pl-PL" dirty="0">
                          <a:solidFill>
                            <a:schemeClr val="tx1">
                              <a:lumMod val="75000"/>
                              <a:lumOff val="25000"/>
                            </a:schemeClr>
                          </a:solidFill>
                          <a:latin typeface="Titillium" panose="00000500000000000000" pitchFamily="50" charset="-18"/>
                        </a:rPr>
                        <a:t>Nazwa kampanii</a:t>
                      </a:r>
                    </a:p>
                  </a:txBody>
                  <a:tcPr/>
                </a:tc>
                <a:extLst>
                  <a:ext uri="{0D108BD9-81ED-4DB2-BD59-A6C34878D82A}">
                    <a16:rowId xmlns:a16="http://schemas.microsoft.com/office/drawing/2014/main" val="125573327"/>
                  </a:ext>
                </a:extLst>
              </a:tr>
              <a:tr h="370840">
                <a:tc>
                  <a:txBody>
                    <a:bodyPr/>
                    <a:lstStyle/>
                    <a:p>
                      <a:r>
                        <a:rPr lang="pl-PL" b="1" dirty="0">
                          <a:latin typeface="Titillium" panose="00000500000000000000" pitchFamily="50" charset="-18"/>
                        </a:rPr>
                        <a:t>Numer zamówienia</a:t>
                      </a:r>
                    </a:p>
                  </a:txBody>
                  <a:tcPr/>
                </a:tc>
                <a:tc>
                  <a:txBody>
                    <a:bodyPr/>
                    <a:lstStyle/>
                    <a:p>
                      <a:r>
                        <a:rPr lang="pl-PL" dirty="0">
                          <a:solidFill>
                            <a:schemeClr val="tx1">
                              <a:lumMod val="75000"/>
                              <a:lumOff val="25000"/>
                            </a:schemeClr>
                          </a:solidFill>
                          <a:latin typeface="Titillium"/>
                        </a:rPr>
                        <a:t>Zamówienie nr 1</a:t>
                      </a:r>
                      <a:endParaRPr lang="pl-PL"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1239049907"/>
                  </a:ext>
                </a:extLst>
              </a:tr>
              <a:tr h="370840">
                <a:tc>
                  <a:txBody>
                    <a:bodyPr/>
                    <a:lstStyle/>
                    <a:p>
                      <a:r>
                        <a:rPr lang="pl-PL" b="1" dirty="0">
                          <a:latin typeface="Titillium" panose="00000500000000000000" pitchFamily="50" charset="-18"/>
                        </a:rPr>
                        <a:t>Nazwa</a:t>
                      </a:r>
                      <a:r>
                        <a:rPr lang="pl-PL" b="1" baseline="0" dirty="0">
                          <a:latin typeface="Titillium" panose="00000500000000000000" pitchFamily="50" charset="-18"/>
                        </a:rPr>
                        <a:t> Wykonawcy</a:t>
                      </a:r>
                      <a:endParaRPr lang="pl-PL" b="1" dirty="0">
                        <a:latin typeface="Titillium" panose="00000500000000000000" pitchFamily="50" charset="-18"/>
                      </a:endParaRPr>
                    </a:p>
                  </a:txBody>
                  <a:tcPr/>
                </a:tc>
                <a:tc>
                  <a:txBody>
                    <a:bodyPr/>
                    <a:lstStyle/>
                    <a:p>
                      <a:r>
                        <a:rPr lang="pl-PL" dirty="0">
                          <a:solidFill>
                            <a:schemeClr val="tx1">
                              <a:lumMod val="75000"/>
                              <a:lumOff val="25000"/>
                            </a:schemeClr>
                          </a:solidFill>
                          <a:latin typeface="Titillium"/>
                        </a:rPr>
                        <a:t>XYZ</a:t>
                      </a:r>
                    </a:p>
                  </a:txBody>
                  <a:tcPr/>
                </a:tc>
                <a:extLst>
                  <a:ext uri="{0D108BD9-81ED-4DB2-BD59-A6C34878D82A}">
                    <a16:rowId xmlns:a16="http://schemas.microsoft.com/office/drawing/2014/main" val="1829568016"/>
                  </a:ext>
                </a:extLst>
              </a:tr>
              <a:tr h="370840">
                <a:tc>
                  <a:txBody>
                    <a:bodyPr/>
                    <a:lstStyle/>
                    <a:p>
                      <a:r>
                        <a:rPr lang="pl-PL" b="1" dirty="0">
                          <a:latin typeface="Titillium" panose="00000500000000000000" pitchFamily="50" charset="-18"/>
                        </a:rPr>
                        <a:t>Cel kampanii</a:t>
                      </a:r>
                      <a:r>
                        <a:rPr lang="pl-PL" b="1" baseline="0" dirty="0">
                          <a:latin typeface="Titillium" panose="00000500000000000000" pitchFamily="50" charset="-18"/>
                        </a:rPr>
                        <a:t> podany w </a:t>
                      </a:r>
                      <a:r>
                        <a:rPr lang="pl-PL" b="1" baseline="0" dirty="0" err="1">
                          <a:latin typeface="Titillium" panose="00000500000000000000" pitchFamily="50" charset="-18"/>
                        </a:rPr>
                        <a:t>briefie</a:t>
                      </a:r>
                      <a:endParaRPr lang="pl-PL" b="1" dirty="0">
                        <a:latin typeface="Titillium" panose="00000500000000000000" pitchFamily="50" charset="-18"/>
                      </a:endParaRPr>
                    </a:p>
                  </a:txBody>
                  <a:tcPr/>
                </a:tc>
                <a:tc>
                  <a:txBody>
                    <a:bodyPr/>
                    <a:lstStyle/>
                    <a:p>
                      <a:r>
                        <a:rPr lang="pl-PL" dirty="0">
                          <a:solidFill>
                            <a:schemeClr val="tx1">
                              <a:lumMod val="75000"/>
                              <a:lumOff val="25000"/>
                            </a:schemeClr>
                          </a:solidFill>
                          <a:latin typeface="Titillium" panose="00000500000000000000" pitchFamily="50" charset="-18"/>
                        </a:rPr>
                        <a:t>XYZ</a:t>
                      </a:r>
                    </a:p>
                  </a:txBody>
                  <a:tcPr/>
                </a:tc>
                <a:extLst>
                  <a:ext uri="{0D108BD9-81ED-4DB2-BD59-A6C34878D82A}">
                    <a16:rowId xmlns:a16="http://schemas.microsoft.com/office/drawing/2014/main" val="2219209925"/>
                  </a:ext>
                </a:extLst>
              </a:tr>
              <a:tr h="370840">
                <a:tc>
                  <a:txBody>
                    <a:bodyPr/>
                    <a:lstStyle/>
                    <a:p>
                      <a:r>
                        <a:rPr lang="pl-PL" b="1" dirty="0">
                          <a:latin typeface="Titillium" panose="00000500000000000000" pitchFamily="50" charset="-18"/>
                        </a:rPr>
                        <a:t>Maksymalny budżet kampanii</a:t>
                      </a:r>
                    </a:p>
                  </a:txBody>
                  <a:tcPr/>
                </a:tc>
                <a:tc>
                  <a:txBody>
                    <a:bodyPr/>
                    <a:lstStyle/>
                    <a:p>
                      <a:pPr lvl="0">
                        <a:buNone/>
                      </a:pPr>
                      <a:r>
                        <a:rPr lang="pl-PL" sz="1800" b="0" i="0" u="none" strike="noStrike" noProof="0" dirty="0"/>
                        <a:t>XYZ zł netto</a:t>
                      </a:r>
                      <a:endParaRPr lang="pl-PL"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3568682960"/>
                  </a:ext>
                </a:extLst>
              </a:tr>
              <a:tr h="370840">
                <a:tc>
                  <a:txBody>
                    <a:bodyPr/>
                    <a:lstStyle/>
                    <a:p>
                      <a:r>
                        <a:rPr lang="pl-PL" b="1" dirty="0">
                          <a:latin typeface="Titillium" panose="00000500000000000000" pitchFamily="50" charset="-18"/>
                        </a:rPr>
                        <a:t>Czas</a:t>
                      </a:r>
                      <a:r>
                        <a:rPr lang="pl-PL" b="1" baseline="0" dirty="0">
                          <a:latin typeface="Titillium" panose="00000500000000000000" pitchFamily="50" charset="-18"/>
                        </a:rPr>
                        <a:t> trwania kampanii</a:t>
                      </a:r>
                      <a:endParaRPr lang="pl-PL" b="1" dirty="0">
                        <a:latin typeface="Titillium" panose="00000500000000000000" pitchFamily="50" charset="-18"/>
                      </a:endParaRPr>
                    </a:p>
                  </a:txBody>
                  <a:tcPr/>
                </a:tc>
                <a:tc>
                  <a:txBody>
                    <a:bodyPr/>
                    <a:lstStyle/>
                    <a:p>
                      <a:pPr lvl="0">
                        <a:buNone/>
                      </a:pPr>
                      <a:r>
                        <a:rPr lang="pl-PL" sz="1800" b="0" i="0" u="none" strike="noStrike" noProof="0" dirty="0"/>
                        <a:t>DD.MM.RRRR – DD.MM.RRRR</a:t>
                      </a:r>
                      <a:endParaRPr lang="pl-PL" b="0"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3204752822"/>
                  </a:ext>
                </a:extLst>
              </a:tr>
            </a:tbl>
          </a:graphicData>
        </a:graphic>
      </p:graphicFrame>
      <p:sp>
        <p:nvSpPr>
          <p:cNvPr id="7" name="Prostokąt 6">
            <a:extLst>
              <a:ext uri="{FF2B5EF4-FFF2-40B4-BE49-F238E27FC236}">
                <a16:creationId xmlns:a16="http://schemas.microsoft.com/office/drawing/2014/main" id="{2B9B093D-2A0D-6444-9D0B-7EBC954C35CE}"/>
              </a:ext>
            </a:extLst>
          </p:cNvPr>
          <p:cNvSpPr/>
          <p:nvPr/>
        </p:nvSpPr>
        <p:spPr>
          <a:xfrm>
            <a:off x="3848911" y="349895"/>
            <a:ext cx="7795098" cy="461665"/>
          </a:xfrm>
          <a:prstGeom prst="rect">
            <a:avLst/>
          </a:prstGeom>
        </p:spPr>
        <p:txBody>
          <a:bodyPr wrap="square">
            <a:spAutoFit/>
          </a:bodyPr>
          <a:lstStyle/>
          <a:p>
            <a:pPr lvl="0">
              <a:defRPr/>
            </a:pPr>
            <a:r>
              <a:rPr lang="pl-PL" sz="2400" b="1">
                <a:solidFill>
                  <a:srgbClr val="E2007A"/>
                </a:solidFill>
                <a:latin typeface="Titillium Web" panose="00000300000000000000" pitchFamily="2" charset="-18"/>
              </a:rPr>
              <a:t>Metryczka kampanii</a:t>
            </a:r>
            <a:endParaRPr lang="pl-PL">
              <a:solidFill>
                <a:srgbClr val="707173"/>
              </a:solidFill>
              <a:latin typeface="Titillium" pitchFamily="2" charset="0"/>
            </a:endParaRPr>
          </a:p>
        </p:txBody>
      </p:sp>
      <p:graphicFrame>
        <p:nvGraphicFramePr>
          <p:cNvPr id="8" name="Tabela 7"/>
          <p:cNvGraphicFramePr>
            <a:graphicFrameLocks noGrp="1"/>
          </p:cNvGraphicFramePr>
          <p:nvPr>
            <p:extLst>
              <p:ext uri="{D42A27DB-BD31-4B8C-83A1-F6EECF244321}">
                <p14:modId xmlns:p14="http://schemas.microsoft.com/office/powerpoint/2010/main" val="1920763548"/>
              </p:ext>
            </p:extLst>
          </p:nvPr>
        </p:nvGraphicFramePr>
        <p:xfrm>
          <a:off x="3848911" y="4353175"/>
          <a:ext cx="7795098" cy="1483360"/>
        </p:xfrm>
        <a:graphic>
          <a:graphicData uri="http://schemas.openxmlformats.org/drawingml/2006/table">
            <a:tbl>
              <a:tblPr bandRow="1">
                <a:tableStyleId>{F5AB1C69-6EDB-4FF4-983F-18BD219EF322}</a:tableStyleId>
              </a:tblPr>
              <a:tblGrid>
                <a:gridCol w="3349557">
                  <a:extLst>
                    <a:ext uri="{9D8B030D-6E8A-4147-A177-3AD203B41FA5}">
                      <a16:colId xmlns:a16="http://schemas.microsoft.com/office/drawing/2014/main" val="3852830121"/>
                    </a:ext>
                  </a:extLst>
                </a:gridCol>
                <a:gridCol w="4445541">
                  <a:extLst>
                    <a:ext uri="{9D8B030D-6E8A-4147-A177-3AD203B41FA5}">
                      <a16:colId xmlns:a16="http://schemas.microsoft.com/office/drawing/2014/main" val="2348100474"/>
                    </a:ext>
                  </a:extLst>
                </a:gridCol>
              </a:tblGrid>
              <a:tr h="370840">
                <a:tc>
                  <a:txBody>
                    <a:bodyPr/>
                    <a:lstStyle/>
                    <a:p>
                      <a:r>
                        <a:rPr lang="pl-PL" b="1" dirty="0">
                          <a:solidFill>
                            <a:srgbClr val="2A64D8"/>
                          </a:solidFill>
                          <a:latin typeface="Titillium" panose="00000500000000000000" pitchFamily="50" charset="-18"/>
                        </a:rPr>
                        <a:t>Planowana realizacja</a:t>
                      </a:r>
                    </a:p>
                  </a:txBody>
                  <a:tcPr/>
                </a:tc>
                <a:tc>
                  <a:txBody>
                    <a:bodyPr/>
                    <a:lstStyle/>
                    <a:p>
                      <a:endParaRPr lang="pl-PL"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125573327"/>
                  </a:ext>
                </a:extLst>
              </a:tr>
              <a:tr h="370840">
                <a:tc>
                  <a:txBody>
                    <a:bodyPr/>
                    <a:lstStyle/>
                    <a:p>
                      <a:r>
                        <a:rPr lang="pl-PL" b="1" dirty="0">
                          <a:solidFill>
                            <a:srgbClr val="2A64D8"/>
                          </a:solidFill>
                          <a:latin typeface="Titillium" panose="00000500000000000000" pitchFamily="50" charset="-18"/>
                        </a:rPr>
                        <a:t>Planowany budżet</a:t>
                      </a:r>
                    </a:p>
                  </a:txBody>
                  <a:tcPr/>
                </a:tc>
                <a:tc>
                  <a:txBody>
                    <a:bodyPr/>
                    <a:lstStyle/>
                    <a:p>
                      <a:endParaRPr lang="pl-PL"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1239049907"/>
                  </a:ext>
                </a:extLst>
              </a:tr>
              <a:tr h="370840">
                <a:tc>
                  <a:txBody>
                    <a:bodyPr/>
                    <a:lstStyle/>
                    <a:p>
                      <a:r>
                        <a:rPr lang="pl-PL" b="1" dirty="0">
                          <a:solidFill>
                            <a:srgbClr val="2A64D8"/>
                          </a:solidFill>
                          <a:latin typeface="Titillium" panose="00000500000000000000" pitchFamily="50" charset="-18"/>
                        </a:rPr>
                        <a:t>Planowany CPL</a:t>
                      </a:r>
                    </a:p>
                  </a:txBody>
                  <a:tcPr/>
                </a:tc>
                <a:tc>
                  <a:txBody>
                    <a:bodyPr/>
                    <a:lstStyle/>
                    <a:p>
                      <a:endParaRPr lang="pl-PL" baseline="0"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1829568016"/>
                  </a:ext>
                </a:extLst>
              </a:tr>
              <a:tr h="370840">
                <a:tc>
                  <a:txBody>
                    <a:bodyPr/>
                    <a:lstStyle/>
                    <a:p>
                      <a:r>
                        <a:rPr lang="pl-PL" b="1" dirty="0">
                          <a:solidFill>
                            <a:srgbClr val="2A64D8"/>
                          </a:solidFill>
                          <a:latin typeface="Titillium" panose="00000500000000000000" pitchFamily="50" charset="-18"/>
                        </a:rPr>
                        <a:t>Wybrane</a:t>
                      </a:r>
                      <a:r>
                        <a:rPr lang="pl-PL" b="1" baseline="0" dirty="0">
                          <a:solidFill>
                            <a:srgbClr val="2A64D8"/>
                          </a:solidFill>
                          <a:latin typeface="Titillium" panose="00000500000000000000" pitchFamily="50" charset="-18"/>
                        </a:rPr>
                        <a:t> modele rozliczeniowe</a:t>
                      </a:r>
                      <a:endParaRPr lang="pl-PL" b="1" dirty="0">
                        <a:solidFill>
                          <a:srgbClr val="2A64D8"/>
                        </a:solidFill>
                        <a:latin typeface="Titillium" panose="00000500000000000000" pitchFamily="50" charset="-18"/>
                      </a:endParaRPr>
                    </a:p>
                  </a:txBody>
                  <a:tcPr/>
                </a:tc>
                <a:tc>
                  <a:txBody>
                    <a:bodyPr/>
                    <a:lstStyle/>
                    <a:p>
                      <a:endParaRPr lang="pl-PL" dirty="0">
                        <a:solidFill>
                          <a:schemeClr val="tx1">
                            <a:lumMod val="75000"/>
                            <a:lumOff val="25000"/>
                          </a:schemeClr>
                        </a:solidFill>
                        <a:latin typeface="Titillium" panose="00000500000000000000" pitchFamily="50" charset="-18"/>
                      </a:endParaRPr>
                    </a:p>
                  </a:txBody>
                  <a:tcPr/>
                </a:tc>
                <a:extLst>
                  <a:ext uri="{0D108BD9-81ED-4DB2-BD59-A6C34878D82A}">
                    <a16:rowId xmlns:a16="http://schemas.microsoft.com/office/drawing/2014/main" val="2219209925"/>
                  </a:ext>
                </a:extLst>
              </a:tr>
            </a:tbl>
          </a:graphicData>
        </a:graphic>
      </p:graphicFrame>
      <p:sp>
        <p:nvSpPr>
          <p:cNvPr id="9" name="Prostokąt 8">
            <a:extLst>
              <a:ext uri="{FF2B5EF4-FFF2-40B4-BE49-F238E27FC236}">
                <a16:creationId xmlns:a16="http://schemas.microsoft.com/office/drawing/2014/main" id="{2B9B093D-2A0D-6444-9D0B-7EBC954C35CE}"/>
              </a:ext>
            </a:extLst>
          </p:cNvPr>
          <p:cNvSpPr/>
          <p:nvPr/>
        </p:nvSpPr>
        <p:spPr>
          <a:xfrm>
            <a:off x="3848910" y="3779123"/>
            <a:ext cx="7795098" cy="461665"/>
          </a:xfrm>
          <a:prstGeom prst="rect">
            <a:avLst/>
          </a:prstGeom>
        </p:spPr>
        <p:txBody>
          <a:bodyPr wrap="square">
            <a:spAutoFit/>
          </a:bodyPr>
          <a:lstStyle/>
          <a:p>
            <a:pPr lvl="0">
              <a:defRPr/>
            </a:pPr>
            <a:r>
              <a:rPr lang="pl-PL" sz="2400" b="1">
                <a:solidFill>
                  <a:srgbClr val="E2007A"/>
                </a:solidFill>
                <a:latin typeface="Titillium Web" panose="00000300000000000000" pitchFamily="2" charset="-18"/>
              </a:rPr>
              <a:t>Skrót </a:t>
            </a:r>
            <a:r>
              <a:rPr lang="pl-PL" sz="2400" b="1" err="1">
                <a:solidFill>
                  <a:srgbClr val="E2007A"/>
                </a:solidFill>
                <a:latin typeface="Titillium Web" panose="00000300000000000000" pitchFamily="2" charset="-18"/>
              </a:rPr>
              <a:t>mediaplanu</a:t>
            </a:r>
            <a:endParaRPr lang="pl-PL">
              <a:solidFill>
                <a:srgbClr val="707173"/>
              </a:solidFill>
              <a:latin typeface="Titillium" pitchFamily="2" charset="0"/>
            </a:endParaRPr>
          </a:p>
        </p:txBody>
      </p:sp>
    </p:spTree>
    <p:extLst>
      <p:ext uri="{BB962C8B-B14F-4D97-AF65-F5344CB8AC3E}">
        <p14:creationId xmlns:p14="http://schemas.microsoft.com/office/powerpoint/2010/main" val="2697391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287834"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K1 – DOBÓR MEDIÓW</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Dobór mediów i formatów</a:t>
            </a:r>
            <a:endParaRPr lang="pl-PL" sz="3600" b="1" spc="-15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2277547"/>
          </a:xfrm>
          <a:prstGeom prst="rect">
            <a:avLst/>
          </a:prstGeom>
        </p:spPr>
        <p:txBody>
          <a:bodyPr wrap="square" lIns="91440" tIns="45720" rIns="91440" bIns="45720" anchor="t">
            <a:spAutoFit/>
          </a:bodyPr>
          <a:lstStyle/>
          <a:p>
            <a:pPr>
              <a:defRPr/>
            </a:pPr>
            <a:r>
              <a:rPr lang="pl-PL" sz="2400" b="1" dirty="0">
                <a:solidFill>
                  <a:srgbClr val="E2007A"/>
                </a:solidFill>
                <a:latin typeface="Titillium Web"/>
              </a:rPr>
              <a:t>Dobór mediów i formatów reklamowych </a:t>
            </a:r>
            <a:r>
              <a:rPr lang="pl-PL" dirty="0">
                <a:solidFill>
                  <a:srgbClr val="E2007A"/>
                </a:solidFill>
                <a:latin typeface="Titillium Web"/>
              </a:rPr>
              <a:t>gwarantujących najszersze realne dotarcie oraz wysoką skuteczność w realizacji celu wraz z uzasadnieniem.</a:t>
            </a:r>
            <a:br>
              <a:rPr lang="pl-PL" dirty="0">
                <a:latin typeface="Titillium Web" panose="00000300000000000000" pitchFamily="2" charset="-18"/>
              </a:rPr>
            </a:br>
            <a:endParaRPr lang="pl-PL" dirty="0">
              <a:solidFill>
                <a:srgbClr val="E2007A"/>
              </a:solidFill>
              <a:latin typeface="Titillium Web" panose="00000300000000000000" pitchFamily="2" charset="-18"/>
            </a:endParaRPr>
          </a:p>
          <a:p>
            <a:r>
              <a:rPr lang="pl-PL" sz="1600" i="1" dirty="0">
                <a:solidFill>
                  <a:srgbClr val="707173"/>
                </a:solidFill>
                <a:latin typeface="Titillium" pitchFamily="2" charset="0"/>
              </a:rPr>
              <a:t>W jakich kanałach będą prowadzone działania (w skrócie)? Jakie formaty zostaną wykorzystane (w skrócie)? Kto będzie odbiorcą kampanii? W jaki sposób będzie segmentowana grupa odbiorców? Jeśli w </a:t>
            </a:r>
            <a:r>
              <a:rPr lang="pl-PL" sz="1600" i="1" dirty="0" err="1">
                <a:solidFill>
                  <a:srgbClr val="707173"/>
                </a:solidFill>
                <a:latin typeface="Titillium" pitchFamily="2" charset="0"/>
              </a:rPr>
              <a:t>mediaplanie</a:t>
            </a:r>
            <a:r>
              <a:rPr lang="pl-PL" sz="1600" i="1" dirty="0">
                <a:solidFill>
                  <a:srgbClr val="707173"/>
                </a:solidFill>
                <a:latin typeface="Titillium" pitchFamily="2" charset="0"/>
              </a:rPr>
              <a:t> nie znalazł się kanał sugerowany w </a:t>
            </a:r>
            <a:r>
              <a:rPr lang="pl-PL" sz="1600" i="1" dirty="0" err="1">
                <a:solidFill>
                  <a:srgbClr val="707173"/>
                </a:solidFill>
                <a:latin typeface="Titillium" pitchFamily="2" charset="0"/>
              </a:rPr>
              <a:t>briefie</a:t>
            </a:r>
            <a:r>
              <a:rPr lang="pl-PL" sz="1600" i="1" dirty="0">
                <a:solidFill>
                  <a:srgbClr val="707173"/>
                </a:solidFill>
                <a:latin typeface="Titillium" pitchFamily="2" charset="0"/>
              </a:rPr>
              <a:t> to jaki jest powód?</a:t>
            </a:r>
          </a:p>
        </p:txBody>
      </p:sp>
      <p:sp>
        <p:nvSpPr>
          <p:cNvPr id="3" name="pole tekstowe 2"/>
          <p:cNvSpPr txBox="1"/>
          <p:nvPr/>
        </p:nvSpPr>
        <p:spPr>
          <a:xfrm>
            <a:off x="3848911" y="3141873"/>
            <a:ext cx="7795098" cy="646331"/>
          </a:xfrm>
          <a:prstGeom prst="rect">
            <a:avLst/>
          </a:prstGeom>
          <a:noFill/>
        </p:spPr>
        <p:txBody>
          <a:bodyPr wrap="square" rtlCol="0">
            <a:spAutoFit/>
          </a:bodyPr>
          <a:lstStyle/>
          <a:p>
            <a:r>
              <a:rPr lang="pl-PL">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7" name="Łącznik prosty 6"/>
          <p:cNvCxnSpPr/>
          <p:nvPr/>
        </p:nvCxnSpPr>
        <p:spPr>
          <a:xfrm flipV="1">
            <a:off x="3917005" y="2843362"/>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575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Działania i harmonogram</a:t>
            </a:r>
            <a:endParaRPr lang="pl-PL" sz="3600" b="1" spc="-150">
              <a:solidFill>
                <a:srgbClr val="E2007A"/>
              </a:solidFill>
              <a:latin typeface="Titillium Bd" pitchFamily="2" charset="0"/>
              <a:cs typeface="Arial" panose="020B0604020202020204" pitchFamily="34" charset="0"/>
            </a:endParaRPr>
          </a:p>
        </p:txBody>
      </p:sp>
      <p:sp>
        <p:nvSpPr>
          <p:cNvPr id="15" name="Prostokąt 14">
            <a:extLst>
              <a:ext uri="{FF2B5EF4-FFF2-40B4-BE49-F238E27FC236}">
                <a16:creationId xmlns:a16="http://schemas.microsoft.com/office/drawing/2014/main" id="{56E0DC9D-F78A-5341-A365-F0DD981B3FC7}"/>
              </a:ext>
            </a:extLst>
          </p:cNvPr>
          <p:cNvSpPr/>
          <p:nvPr/>
        </p:nvSpPr>
        <p:spPr>
          <a:xfrm>
            <a:off x="165485" y="3840912"/>
            <a:ext cx="3098181" cy="1200329"/>
          </a:xfrm>
          <a:prstGeom prst="rect">
            <a:avLst/>
          </a:prstGeom>
        </p:spPr>
        <p:txBody>
          <a:bodyPr wrap="square">
            <a:spAutoFit/>
          </a:bodyPr>
          <a:lstStyle/>
          <a:p>
            <a:r>
              <a:rPr lang="pl-PL" b="1">
                <a:solidFill>
                  <a:schemeClr val="tx1">
                    <a:lumMod val="65000"/>
                    <a:lumOff val="35000"/>
                  </a:schemeClr>
                </a:solidFill>
                <a:latin typeface="Titillium Web" panose="00000500000000000000" pitchFamily="2" charset="0"/>
              </a:rPr>
              <a:t>Opis zakładanych działań, harmonogram startu i zakończenia</a:t>
            </a:r>
          </a:p>
          <a:p>
            <a:endParaRPr lang="pl-PL" b="1">
              <a:solidFill>
                <a:schemeClr val="tx1">
                  <a:lumMod val="65000"/>
                  <a:lumOff val="35000"/>
                </a:schemeClr>
              </a:solidFill>
              <a:latin typeface="Titillium Web" panose="00000500000000000000" pitchFamily="2"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538883"/>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1) Opis zakładanych do przeprowadzenia działań</a:t>
            </a:r>
            <a:br>
              <a:rPr lang="pl-PL" sz="2400" b="1" dirty="0">
                <a:solidFill>
                  <a:srgbClr val="E2007A"/>
                </a:solidFill>
                <a:latin typeface="Titillium Web" panose="00000300000000000000" pitchFamily="2" charset="-18"/>
              </a:rPr>
            </a:br>
            <a:r>
              <a:rPr lang="pl-PL" dirty="0">
                <a:solidFill>
                  <a:srgbClr val="E2007A"/>
                </a:solidFill>
                <a:latin typeface="Titillium Web" panose="00000300000000000000" pitchFamily="2" charset="-18"/>
              </a:rPr>
              <a:t>(miejsc prowadzenia kampanii) wraz z harmonogramem startu poszczególnych elementów zawartych w media planie, </a:t>
            </a:r>
          </a:p>
          <a:p>
            <a:pPr lvl="0">
              <a:defRPr/>
            </a:pPr>
            <a:endParaRPr lang="pl-PL" dirty="0">
              <a:solidFill>
                <a:srgbClr val="E2007A"/>
              </a:solidFill>
              <a:latin typeface="Titillium Web" panose="00000300000000000000" pitchFamily="2" charset="-18"/>
            </a:endParaRPr>
          </a:p>
          <a:p>
            <a:r>
              <a:rPr lang="pl-PL" sz="1600" i="1" dirty="0">
                <a:solidFill>
                  <a:srgbClr val="707173"/>
                </a:solidFill>
                <a:latin typeface="Titillium" pitchFamily="2" charset="0"/>
              </a:rPr>
              <a:t>Jakie działania będą prowadzone? Kiedy start/koniec poszczególnych działań?</a:t>
            </a:r>
          </a:p>
        </p:txBody>
      </p:sp>
      <p:sp>
        <p:nvSpPr>
          <p:cNvPr id="7" name="pole tekstowe 6"/>
          <p:cNvSpPr txBox="1"/>
          <p:nvPr/>
        </p:nvSpPr>
        <p:spPr>
          <a:xfrm>
            <a:off x="3848911" y="2222858"/>
            <a:ext cx="7795098" cy="646331"/>
          </a:xfrm>
          <a:prstGeom prst="rect">
            <a:avLst/>
          </a:prstGeom>
          <a:noFill/>
        </p:spPr>
        <p:txBody>
          <a:bodyPr wrap="square" rtlCol="0">
            <a:spAutoFit/>
          </a:bodyPr>
          <a:lstStyle/>
          <a:p>
            <a:r>
              <a:rPr lang="pl-PL" dirty="0">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1924347"/>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2039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Strategia budżetowa</a:t>
            </a:r>
            <a:endParaRPr lang="pl-PL" sz="3600" b="1" spc="-15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077218"/>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2) Opis strategii budżetowej przyjętej dla kampanii</a:t>
            </a:r>
          </a:p>
          <a:p>
            <a:pPr lvl="0">
              <a:defRPr/>
            </a:pPr>
            <a:br>
              <a:rPr lang="pl-PL" sz="2400" b="1" dirty="0">
                <a:solidFill>
                  <a:srgbClr val="E2007A"/>
                </a:solidFill>
                <a:latin typeface="Titillium Web" panose="00000300000000000000" pitchFamily="2" charset="-18"/>
              </a:rPr>
            </a:br>
            <a:r>
              <a:rPr lang="pl-PL" sz="1600" i="1" dirty="0">
                <a:solidFill>
                  <a:srgbClr val="707173"/>
                </a:solidFill>
                <a:latin typeface="Titillium" pitchFamily="2" charset="0"/>
              </a:rPr>
              <a:t>Jaki jest zakładany budżet? Jak zostanie podzielony pomiędzy poszczególne działania? </a:t>
            </a:r>
          </a:p>
        </p:txBody>
      </p:sp>
      <p:sp>
        <p:nvSpPr>
          <p:cNvPr id="7" name="pole tekstowe 6"/>
          <p:cNvSpPr txBox="1"/>
          <p:nvPr/>
        </p:nvSpPr>
        <p:spPr>
          <a:xfrm>
            <a:off x="3848911" y="1868242"/>
            <a:ext cx="7795098" cy="646331"/>
          </a:xfrm>
          <a:prstGeom prst="rect">
            <a:avLst/>
          </a:prstGeom>
          <a:noFill/>
        </p:spPr>
        <p:txBody>
          <a:bodyPr wrap="square" rtlCol="0">
            <a:spAutoFit/>
          </a:bodyPr>
          <a:lstStyle/>
          <a:p>
            <a:r>
              <a:rPr lang="pl-PL">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1569731"/>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3334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Modele rozliczeń</a:t>
            </a:r>
            <a:endParaRPr lang="pl-PL" sz="3600" b="1" spc="-15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077218"/>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3) Modele rozliczeń z wydawcami wraz z uzasadnieniem</a:t>
            </a:r>
          </a:p>
          <a:p>
            <a:pPr lvl="0">
              <a:defRPr/>
            </a:pPr>
            <a:br>
              <a:rPr lang="pl-PL" sz="2400" b="1" dirty="0">
                <a:solidFill>
                  <a:srgbClr val="E2007A"/>
                </a:solidFill>
                <a:latin typeface="Titillium Web" panose="00000300000000000000" pitchFamily="2" charset="-18"/>
              </a:rPr>
            </a:br>
            <a:r>
              <a:rPr lang="pl-PL" sz="1600" i="1" dirty="0">
                <a:solidFill>
                  <a:srgbClr val="707173"/>
                </a:solidFill>
                <a:latin typeface="Titillium" pitchFamily="2" charset="0"/>
              </a:rPr>
              <a:t>Jakie zostaną przyjęte modele rozliczeń? Dlaczego są to najlepsze modele dla tej kampanii?</a:t>
            </a:r>
          </a:p>
        </p:txBody>
      </p:sp>
      <p:sp>
        <p:nvSpPr>
          <p:cNvPr id="7" name="pole tekstowe 6"/>
          <p:cNvSpPr txBox="1"/>
          <p:nvPr/>
        </p:nvSpPr>
        <p:spPr>
          <a:xfrm>
            <a:off x="3848911" y="1860477"/>
            <a:ext cx="7795098" cy="646331"/>
          </a:xfrm>
          <a:prstGeom prst="rect">
            <a:avLst/>
          </a:prstGeom>
          <a:noFill/>
        </p:spPr>
        <p:txBody>
          <a:bodyPr wrap="square" rtlCol="0">
            <a:spAutoFit/>
          </a:bodyPr>
          <a:lstStyle/>
          <a:p>
            <a:r>
              <a:rPr lang="pl-PL">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1561966"/>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423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a:solidFill>
                  <a:srgbClr val="E2007A"/>
                </a:solidFill>
                <a:latin typeface="Titillium Bd" pitchFamily="2" charset="0"/>
                <a:cs typeface="Arial" panose="020B0604020202020204" pitchFamily="34" charset="0"/>
              </a:rPr>
              <a:t>Monitoring działań</a:t>
            </a:r>
            <a:endParaRPr lang="pl-PL" sz="3600" b="1" spc="-150">
              <a:solidFill>
                <a:srgbClr val="E2007A"/>
              </a:solidFill>
              <a:latin typeface="Titillium Bd" pitchFamily="2" charset="0"/>
              <a:cs typeface="Arial" panose="020B0604020202020204" pitchFamily="34" charset="0"/>
            </a:endParaRPr>
          </a:p>
        </p:txBody>
      </p:sp>
      <p:sp>
        <p:nvSpPr>
          <p:cNvPr id="15" name="Prostokąt 14">
            <a:extLst>
              <a:ext uri="{FF2B5EF4-FFF2-40B4-BE49-F238E27FC236}">
                <a16:creationId xmlns:a16="http://schemas.microsoft.com/office/drawing/2014/main" id="{56E0DC9D-F78A-5341-A365-F0DD981B3FC7}"/>
              </a:ext>
            </a:extLst>
          </p:cNvPr>
          <p:cNvSpPr/>
          <p:nvPr/>
        </p:nvSpPr>
        <p:spPr>
          <a:xfrm>
            <a:off x="165485" y="3840912"/>
            <a:ext cx="3098181" cy="646331"/>
          </a:xfrm>
          <a:prstGeom prst="rect">
            <a:avLst/>
          </a:prstGeom>
        </p:spPr>
        <p:txBody>
          <a:bodyPr wrap="square">
            <a:spAutoFit/>
          </a:bodyPr>
          <a:lstStyle/>
          <a:p>
            <a:r>
              <a:rPr lang="pl-PL" b="1">
                <a:solidFill>
                  <a:schemeClr val="tx1">
                    <a:lumMod val="65000"/>
                    <a:lumOff val="35000"/>
                  </a:schemeClr>
                </a:solidFill>
                <a:latin typeface="Titillium Web" panose="00000500000000000000" pitchFamily="2" charset="0"/>
              </a:rPr>
              <a:t>Sposób mierzenia realizacji celu</a:t>
            </a: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754326"/>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4) Opis sposobu monitoringu efektywności kampanii</a:t>
            </a:r>
            <a:br>
              <a:rPr lang="pl-PL" dirty="0">
                <a:solidFill>
                  <a:srgbClr val="E2007A"/>
                </a:solidFill>
                <a:latin typeface="Titillium Web" panose="00000300000000000000" pitchFamily="2" charset="-18"/>
              </a:rPr>
            </a:br>
            <a:r>
              <a:rPr lang="pl-PL" dirty="0">
                <a:solidFill>
                  <a:srgbClr val="E2007A"/>
                </a:solidFill>
                <a:latin typeface="Titillium Web" panose="00000300000000000000" pitchFamily="2" charset="-18"/>
              </a:rPr>
              <a:t>na poszczególnych etapach działań</a:t>
            </a:r>
          </a:p>
          <a:p>
            <a:pPr lvl="0">
              <a:defRPr/>
            </a:pPr>
            <a:br>
              <a:rPr lang="pl-PL" dirty="0">
                <a:solidFill>
                  <a:srgbClr val="E2007A"/>
                </a:solidFill>
                <a:latin typeface="Titillium Web" panose="00000300000000000000" pitchFamily="2" charset="-18"/>
              </a:rPr>
            </a:br>
            <a:r>
              <a:rPr lang="pl-PL" sz="1600" i="1" dirty="0">
                <a:solidFill>
                  <a:srgbClr val="707173"/>
                </a:solidFill>
                <a:latin typeface="Titillium" pitchFamily="2" charset="0"/>
              </a:rPr>
              <a:t>W jaki sposób będzie mierzona realizacja celu kampanii? Jaki zostanie przyjęty model atrybucji? Czy zostaną udostępnione dodatkowe </a:t>
            </a:r>
            <a:r>
              <a:rPr lang="pl-PL" sz="1600" i="1" dirty="0" err="1">
                <a:solidFill>
                  <a:srgbClr val="707173"/>
                </a:solidFill>
                <a:latin typeface="Titillium" pitchFamily="2" charset="0"/>
              </a:rPr>
              <a:t>dashboardy</a:t>
            </a:r>
            <a:r>
              <a:rPr lang="pl-PL" sz="1600" i="1" dirty="0">
                <a:solidFill>
                  <a:srgbClr val="707173"/>
                </a:solidFill>
                <a:latin typeface="Titillium" pitchFamily="2" charset="0"/>
              </a:rPr>
              <a:t>? Jak będzie mierzony wpływ display/wideo na realizację celu (jeśli dotyczy)?</a:t>
            </a:r>
          </a:p>
        </p:txBody>
      </p:sp>
      <p:sp>
        <p:nvSpPr>
          <p:cNvPr id="7" name="pole tekstowe 6"/>
          <p:cNvSpPr txBox="1"/>
          <p:nvPr/>
        </p:nvSpPr>
        <p:spPr>
          <a:xfrm>
            <a:off x="3848911" y="2532185"/>
            <a:ext cx="7795098" cy="646331"/>
          </a:xfrm>
          <a:prstGeom prst="rect">
            <a:avLst/>
          </a:prstGeom>
          <a:noFill/>
        </p:spPr>
        <p:txBody>
          <a:bodyPr wrap="square" rtlCol="0">
            <a:spAutoFit/>
          </a:bodyPr>
          <a:lstStyle/>
          <a:p>
            <a:r>
              <a:rPr lang="pl-PL">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2233674"/>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1909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dirty="0">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200" b="1" dirty="0">
                <a:solidFill>
                  <a:srgbClr val="E2007A"/>
                </a:solidFill>
                <a:latin typeface="Titillium Bd" pitchFamily="2" charset="0"/>
                <a:cs typeface="Arial"/>
              </a:rPr>
              <a:t>Optymalizacja działań</a:t>
            </a:r>
            <a:endParaRPr lang="pl-PL" sz="3200" b="1" spc="-150" dirty="0">
              <a:solidFill>
                <a:srgbClr val="E2007A"/>
              </a:solidFill>
              <a:latin typeface="Titillium Bd" pitchFamily="2" charset="0"/>
              <a:cs typeface="Arial"/>
            </a:endParaRPr>
          </a:p>
        </p:txBody>
      </p:sp>
      <p:sp>
        <p:nvSpPr>
          <p:cNvPr id="15" name="Prostokąt 14">
            <a:extLst>
              <a:ext uri="{FF2B5EF4-FFF2-40B4-BE49-F238E27FC236}">
                <a16:creationId xmlns:a16="http://schemas.microsoft.com/office/drawing/2014/main" id="{56E0DC9D-F78A-5341-A365-F0DD981B3FC7}"/>
              </a:ext>
            </a:extLst>
          </p:cNvPr>
          <p:cNvSpPr/>
          <p:nvPr/>
        </p:nvSpPr>
        <p:spPr>
          <a:xfrm>
            <a:off x="165485" y="3840912"/>
            <a:ext cx="3098181" cy="369332"/>
          </a:xfrm>
          <a:prstGeom prst="rect">
            <a:avLst/>
          </a:prstGeom>
        </p:spPr>
        <p:txBody>
          <a:bodyPr wrap="square">
            <a:spAutoFit/>
          </a:bodyPr>
          <a:lstStyle/>
          <a:p>
            <a:r>
              <a:rPr lang="pl-PL" b="1">
                <a:solidFill>
                  <a:schemeClr val="tx1">
                    <a:lumMod val="65000"/>
                    <a:lumOff val="35000"/>
                  </a:schemeClr>
                </a:solidFill>
                <a:latin typeface="Titillium Web" panose="00000500000000000000" pitchFamily="2" charset="0"/>
              </a:rPr>
              <a:t>Sposób optymalizacji działań</a:t>
            </a: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785104"/>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5) Opis sposobu optymalizacji kampanii</a:t>
            </a:r>
            <a:br>
              <a:rPr lang="pl-PL" sz="2400" b="1" dirty="0">
                <a:solidFill>
                  <a:srgbClr val="E2007A"/>
                </a:solidFill>
                <a:latin typeface="Titillium Web" panose="00000300000000000000" pitchFamily="2" charset="-18"/>
              </a:rPr>
            </a:br>
            <a:r>
              <a:rPr lang="pl-PL" dirty="0">
                <a:solidFill>
                  <a:srgbClr val="E2007A"/>
                </a:solidFill>
                <a:latin typeface="Titillium Web" panose="00000300000000000000" pitchFamily="2" charset="-18"/>
              </a:rPr>
              <a:t>na poszczególnych etapach działań wraz ze wskazaniem elementów decydujących o konieczności wprowadzenia zmian. </a:t>
            </a:r>
          </a:p>
          <a:p>
            <a:pPr lvl="0">
              <a:defRPr/>
            </a:pPr>
            <a:br>
              <a:rPr lang="pl-PL" dirty="0">
                <a:solidFill>
                  <a:srgbClr val="E2007A"/>
                </a:solidFill>
                <a:latin typeface="Titillium Web" panose="00000300000000000000" pitchFamily="2" charset="-18"/>
              </a:rPr>
            </a:br>
            <a:r>
              <a:rPr lang="pl-PL" sz="1600" i="1" dirty="0">
                <a:solidFill>
                  <a:srgbClr val="707173"/>
                </a:solidFill>
                <a:latin typeface="Titillium" pitchFamily="2" charset="0"/>
              </a:rPr>
              <a:t>Jakie mierniki i KPI będą optymalizowane? W jaki sposób? Jakie założenia będą testowane? Jakie zostaną przeprowadzone testy A/B?</a:t>
            </a:r>
          </a:p>
        </p:txBody>
      </p:sp>
      <p:sp>
        <p:nvSpPr>
          <p:cNvPr id="7" name="pole tekstowe 6"/>
          <p:cNvSpPr txBox="1"/>
          <p:nvPr/>
        </p:nvSpPr>
        <p:spPr>
          <a:xfrm>
            <a:off x="3848911" y="2542402"/>
            <a:ext cx="7795098" cy="646331"/>
          </a:xfrm>
          <a:prstGeom prst="rect">
            <a:avLst/>
          </a:prstGeom>
          <a:noFill/>
        </p:spPr>
        <p:txBody>
          <a:bodyPr wrap="square" rtlCol="0">
            <a:spAutoFit/>
          </a:bodyPr>
          <a:lstStyle/>
          <a:p>
            <a:r>
              <a:rPr lang="pl-PL">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2243891"/>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6967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le tekstowe 32">
            <a:extLst>
              <a:ext uri="{FF2B5EF4-FFF2-40B4-BE49-F238E27FC236}">
                <a16:creationId xmlns:a16="http://schemas.microsoft.com/office/drawing/2014/main" id="{D6EF6E90-2BC9-6944-A80D-BD600AFEFC91}"/>
              </a:ext>
            </a:extLst>
          </p:cNvPr>
          <p:cNvSpPr txBox="1"/>
          <p:nvPr/>
        </p:nvSpPr>
        <p:spPr>
          <a:xfrm>
            <a:off x="165485" y="1365558"/>
            <a:ext cx="3045570" cy="369332"/>
          </a:xfrm>
          <a:prstGeom prst="rect">
            <a:avLst/>
          </a:prstGeom>
          <a:noFill/>
        </p:spPr>
        <p:txBody>
          <a:bodyPr wrap="square" rtlCol="0" anchor="t">
            <a:spAutoFit/>
          </a:bodyPr>
          <a:lstStyle/>
          <a:p>
            <a:r>
              <a:rPr lang="pl-PL" b="1" dirty="0">
                <a:solidFill>
                  <a:srgbClr val="E2007A"/>
                </a:solidFill>
                <a:latin typeface="Titillium Web" panose="00000500000000000000" pitchFamily="2" charset="0"/>
              </a:rPr>
              <a:t>K2 – STRATEGIA KAMPANII</a:t>
            </a:r>
          </a:p>
        </p:txBody>
      </p:sp>
      <p:sp>
        <p:nvSpPr>
          <p:cNvPr id="6" name="Tytuł 1">
            <a:extLst>
              <a:ext uri="{FF2B5EF4-FFF2-40B4-BE49-F238E27FC236}">
                <a16:creationId xmlns:a16="http://schemas.microsoft.com/office/drawing/2014/main" id="{1F15306B-349D-D34E-8921-DA55DE588E60}"/>
              </a:ext>
            </a:extLst>
          </p:cNvPr>
          <p:cNvSpPr txBox="1">
            <a:spLocks/>
          </p:cNvSpPr>
          <p:nvPr/>
        </p:nvSpPr>
        <p:spPr>
          <a:xfrm>
            <a:off x="168277" y="1953782"/>
            <a:ext cx="3045569" cy="1902008"/>
          </a:xfrm>
          <a:prstGeom prst="rect">
            <a:avLst/>
          </a:prstGeom>
          <a:noFill/>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pl-PL" sz="3600" b="1" dirty="0">
                <a:solidFill>
                  <a:srgbClr val="E2007A"/>
                </a:solidFill>
                <a:latin typeface="Titillium Bd" pitchFamily="2" charset="0"/>
                <a:cs typeface="Arial" panose="020B0604020202020204" pitchFamily="34" charset="0"/>
              </a:rPr>
              <a:t>Dodatkowe elementy</a:t>
            </a:r>
            <a:endParaRPr lang="pl-PL" sz="3600" b="1" spc="-150" dirty="0">
              <a:solidFill>
                <a:srgbClr val="E2007A"/>
              </a:solidFill>
              <a:latin typeface="Titillium Bd" pitchFamily="2" charset="0"/>
              <a:cs typeface="Arial" panose="020B0604020202020204" pitchFamily="34" charset="0"/>
            </a:endParaRPr>
          </a:p>
        </p:txBody>
      </p:sp>
      <p:sp>
        <p:nvSpPr>
          <p:cNvPr id="5" name="Prostokąt 4">
            <a:extLst>
              <a:ext uri="{FF2B5EF4-FFF2-40B4-BE49-F238E27FC236}">
                <a16:creationId xmlns:a16="http://schemas.microsoft.com/office/drawing/2014/main" id="{2B9B093D-2A0D-6444-9D0B-7EBC954C35CE}"/>
              </a:ext>
            </a:extLst>
          </p:cNvPr>
          <p:cNvSpPr/>
          <p:nvPr/>
        </p:nvSpPr>
        <p:spPr>
          <a:xfrm>
            <a:off x="3848911" y="349895"/>
            <a:ext cx="7795098" cy="1785104"/>
          </a:xfrm>
          <a:prstGeom prst="rect">
            <a:avLst/>
          </a:prstGeom>
        </p:spPr>
        <p:txBody>
          <a:bodyPr wrap="square">
            <a:spAutoFit/>
          </a:bodyPr>
          <a:lstStyle/>
          <a:p>
            <a:pPr lvl="0">
              <a:defRPr/>
            </a:pPr>
            <a:r>
              <a:rPr lang="pl-PL" sz="2400" b="1" dirty="0">
                <a:solidFill>
                  <a:srgbClr val="E2007A"/>
                </a:solidFill>
                <a:latin typeface="Titillium Web" panose="00000300000000000000" pitchFamily="2" charset="-18"/>
              </a:rPr>
              <a:t>6) Strategia kampanii </a:t>
            </a:r>
            <a:r>
              <a:rPr lang="pl-PL" dirty="0">
                <a:solidFill>
                  <a:srgbClr val="E2007A"/>
                </a:solidFill>
                <a:latin typeface="Titillium Web" panose="00000300000000000000" pitchFamily="2" charset="-18"/>
              </a:rPr>
              <a:t>powinna być przedstawiona w założeniu minimalnym w formie opisowej. Dodatkowe elementy graficzne (wykresy, raporty etc.) będą wymagane dla osiągnięcia pełnej punktacji w zakresie tego kryterium.</a:t>
            </a:r>
          </a:p>
          <a:p>
            <a:pPr lvl="0">
              <a:defRPr/>
            </a:pPr>
            <a:br>
              <a:rPr lang="pl-PL" sz="1600" dirty="0">
                <a:solidFill>
                  <a:srgbClr val="E2007A"/>
                </a:solidFill>
                <a:latin typeface="Titillium Web" panose="00000300000000000000" pitchFamily="2" charset="-18"/>
              </a:rPr>
            </a:br>
            <a:r>
              <a:rPr lang="pl-PL" sz="1600" i="1" dirty="0">
                <a:solidFill>
                  <a:srgbClr val="707173"/>
                </a:solidFill>
                <a:latin typeface="Titillium" pitchFamily="2" charset="0"/>
              </a:rPr>
              <a:t>Dodatkowe elementy, które nie zostały ujęte w pozostałych kryteriach.</a:t>
            </a:r>
          </a:p>
        </p:txBody>
      </p:sp>
      <p:sp>
        <p:nvSpPr>
          <p:cNvPr id="7" name="pole tekstowe 6"/>
          <p:cNvSpPr txBox="1"/>
          <p:nvPr/>
        </p:nvSpPr>
        <p:spPr>
          <a:xfrm>
            <a:off x="3848911" y="2546915"/>
            <a:ext cx="7795098" cy="646331"/>
          </a:xfrm>
          <a:prstGeom prst="rect">
            <a:avLst/>
          </a:prstGeom>
          <a:noFill/>
        </p:spPr>
        <p:txBody>
          <a:bodyPr wrap="square" rtlCol="0">
            <a:spAutoFit/>
          </a:bodyPr>
          <a:lstStyle/>
          <a:p>
            <a:r>
              <a:rPr lang="pl-PL" dirty="0">
                <a:solidFill>
                  <a:schemeClr val="bg2">
                    <a:lumMod val="25000"/>
                  </a:schemeClr>
                </a:solidFill>
                <a:latin typeface="Titillium" panose="00000500000000000000" pitchFamily="50" charset="-18"/>
              </a:rPr>
              <a:t>Miejsce na odpowiedź / wykres / grafikę. W przypadku braku miejsca proszę dodać kolejną stronę</a:t>
            </a:r>
          </a:p>
        </p:txBody>
      </p:sp>
      <p:cxnSp>
        <p:nvCxnSpPr>
          <p:cNvPr id="8" name="Łącznik prosty 7"/>
          <p:cNvCxnSpPr/>
          <p:nvPr/>
        </p:nvCxnSpPr>
        <p:spPr>
          <a:xfrm flipV="1">
            <a:off x="3917005" y="2248404"/>
            <a:ext cx="7532450" cy="1"/>
          </a:xfrm>
          <a:prstGeom prst="line">
            <a:avLst/>
          </a:prstGeom>
          <a:ln>
            <a:solidFill>
              <a:srgbClr val="E50C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862971"/>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0cccc5f-c406-4680-a635-1138159c43b1">
      <UserInfo>
        <DisplayName>Ostrowska-Gajewska Magdalena (TS)</DisplayName>
        <AccountId>15</AccountId>
        <AccountType/>
      </UserInfo>
      <UserInfo>
        <DisplayName>Gałaś Monika (TS)</DisplayName>
        <AccountId>30</AccountId>
        <AccountType/>
      </UserInfo>
      <UserInfo>
        <DisplayName>Kucza Przemysław (TS)</DisplayName>
        <AccountId>53</AccountId>
        <AccountType/>
      </UserInfo>
    </SharedWithUsers>
    <MediaLengthInSeconds xmlns="6c2acc3e-38bc-4891-a3bf-622bc8d82516" xsi:nil="true"/>
    <Opis xmlns="6C2ACC3E-38BC-4891-A3BF-622BC8D82516" xsi:nil="true"/>
    <lcf76f155ced4ddcb4097134ff3c332f xmlns="6c2acc3e-38bc-4891-a3bf-622bc8d82516">
      <Terms xmlns="http://schemas.microsoft.com/office/infopath/2007/PartnerControls"/>
    </lcf76f155ced4ddcb4097134ff3c332f>
    <TaxCatchAll xmlns="08c5e60e-1f91-47a7-a660-8d8a2c42d4c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7E435991C3539346B668C20D461759A6" ma:contentTypeVersion="" ma:contentTypeDescription="Utwórz nowy dokument." ma:contentTypeScope="" ma:versionID="8010a3db51660d87673e3b687f0efd8e">
  <xsd:schema xmlns:xsd="http://www.w3.org/2001/XMLSchema" xmlns:xs="http://www.w3.org/2001/XMLSchema" xmlns:p="http://schemas.microsoft.com/office/2006/metadata/properties" xmlns:ns2="6C2ACC3E-38BC-4891-A3BF-622BC8D82516" xmlns:ns3="6c2acc3e-38bc-4891-a3bf-622bc8d82516" xmlns:ns4="10cccc5f-c406-4680-a635-1138159c43b1" xmlns:ns5="08c5e60e-1f91-47a7-a660-8d8a2c42d4c0" targetNamespace="http://schemas.microsoft.com/office/2006/metadata/properties" ma:root="true" ma:fieldsID="f9a1711361879f2b841f3970cd4a6c0d" ns2:_="" ns3:_="" ns4:_="" ns5:_="">
    <xsd:import namespace="6C2ACC3E-38BC-4891-A3BF-622BC8D82516"/>
    <xsd:import namespace="6c2acc3e-38bc-4891-a3bf-622bc8d82516"/>
    <xsd:import namespace="10cccc5f-c406-4680-a635-1138159c43b1"/>
    <xsd:import namespace="08c5e60e-1f91-47a7-a660-8d8a2c42d4c0"/>
    <xsd:element name="properties">
      <xsd:complexType>
        <xsd:sequence>
          <xsd:element name="documentManagement">
            <xsd:complexType>
              <xsd:all>
                <xsd:element ref="ns2:Opis" minOccurs="0"/>
                <xsd:element ref="ns3:MediaServiceMetadata" minOccurs="0"/>
                <xsd:element ref="ns3:MediaServiceFastMetadata" minOccurs="0"/>
                <xsd:element ref="ns4:SharedWithUsers" minOccurs="0"/>
                <xsd:element ref="ns4:SharedWithDetails"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LengthInSeconds" minOccurs="0"/>
                <xsd:element ref="ns3:lcf76f155ced4ddcb4097134ff3c332f" minOccurs="0"/>
                <xsd:element ref="ns5: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2ACC3E-38BC-4891-A3BF-622BC8D82516" elementFormDefault="qualified">
    <xsd:import namespace="http://schemas.microsoft.com/office/2006/documentManagement/types"/>
    <xsd:import namespace="http://schemas.microsoft.com/office/infopath/2007/PartnerControls"/>
    <xsd:element name="Opis" ma:index="8" nillable="true" ma:displayName="Opis" ma:internalName="Opi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2acc3e-38bc-4891-a3bf-622bc8d82516"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Tagi obrazów" ma:readOnly="false" ma:fieldId="{5cf76f15-5ced-4ddc-b409-7134ff3c332f}" ma:taxonomyMulti="true" ma:sspId="5ebe6ab8-f229-48dd-bc8a-b3ab89121eb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0cccc5f-c406-4680-a635-1138159c43b1" elementFormDefault="qualified">
    <xsd:import namespace="http://schemas.microsoft.com/office/2006/documentManagement/types"/>
    <xsd:import namespace="http://schemas.microsoft.com/office/infopath/2007/PartnerControls"/>
    <xsd:element name="SharedWithUsers" ma:index="11"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Udostępnione dla — szczegóły"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8c5e60e-1f91-47a7-a660-8d8a2c42d4c0"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C3159DCB-663D-4737-B414-E56822B11EA6}" ma:internalName="TaxCatchAll" ma:showField="CatchAllData" ma:web="{10cccc5f-c406-4680-a635-1138159c43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226D7B-A7BA-4953-A8A2-0C13F42EFEE6}">
  <ds:schemaRefs>
    <ds:schemaRef ds:uri="3b6e81aa-c814-40ce-98d5-1f761a01124d"/>
    <ds:schemaRef ds:uri="http://schemas.microsoft.com/office/2006/documentManagement/types"/>
    <ds:schemaRef ds:uri="cf40344d-6403-4214-923e-52c7eac62aba"/>
    <ds:schemaRef ds:uri="http://www.w3.org/XML/1998/namespace"/>
    <ds:schemaRef ds:uri="http://purl.org/dc/elements/1.1/"/>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purl.org/dc/dcmitype/"/>
    <ds:schemaRef ds:uri="10cccc5f-c406-4680-a635-1138159c43b1"/>
    <ds:schemaRef ds:uri="6c2acc3e-38bc-4891-a3bf-622bc8d82516"/>
    <ds:schemaRef ds:uri="6C2ACC3E-38BC-4891-A3BF-622BC8D82516"/>
    <ds:schemaRef ds:uri="08c5e60e-1f91-47a7-a660-8d8a2c42d4c0"/>
  </ds:schemaRefs>
</ds:datastoreItem>
</file>

<file path=customXml/itemProps2.xml><?xml version="1.0" encoding="utf-8"?>
<ds:datastoreItem xmlns:ds="http://schemas.openxmlformats.org/officeDocument/2006/customXml" ds:itemID="{61C9ED2D-B6AA-407B-A447-D5EEEA850F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2ACC3E-38BC-4891-A3BF-622BC8D82516"/>
    <ds:schemaRef ds:uri="6c2acc3e-38bc-4891-a3bf-622bc8d82516"/>
    <ds:schemaRef ds:uri="10cccc5f-c406-4680-a635-1138159c43b1"/>
    <ds:schemaRef ds:uri="08c5e60e-1f91-47a7-a660-8d8a2c42d4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48578A0-7A9D-4BB0-9868-A63921DC5B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TotalTime>
  <Words>844</Words>
  <Application>Microsoft Office PowerPoint</Application>
  <PresentationFormat>Panoramiczny</PresentationFormat>
  <Paragraphs>89</Paragraphs>
  <Slides>12</Slides>
  <Notes>11</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12</vt:i4>
      </vt:variant>
    </vt:vector>
  </HeadingPairs>
  <TitlesOfParts>
    <vt:vector size="21" baseType="lpstr">
      <vt:lpstr>Arial</vt:lpstr>
      <vt:lpstr>Arial Nova</vt:lpstr>
      <vt:lpstr>Calibri</vt:lpstr>
      <vt:lpstr>Calibri Light</vt:lpstr>
      <vt:lpstr>Titillium</vt:lpstr>
      <vt:lpstr>Titillium Bd</vt:lpstr>
      <vt:lpstr>Titillium Lt</vt:lpstr>
      <vt:lpstr>Titillium Web</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Michał Aleksandrowicz</dc:creator>
  <cp:lastModifiedBy>Siwiec-Jentys Piotr (TS)</cp:lastModifiedBy>
  <cp:revision>70</cp:revision>
  <dcterms:created xsi:type="dcterms:W3CDTF">2020-08-10T11:26:56Z</dcterms:created>
  <dcterms:modified xsi:type="dcterms:W3CDTF">2025-08-05T12:01:42Z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0x0101007E435991C3539346B668C20D461759A6</vt:lpwstr>
  </property>
  <property fmtid="{D5CDD505-2E9C-101B-9397-08002B2CF9AE}" pid="3" name="Order">
    <vt:r8>2280600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y fmtid="{D5CDD505-2E9C-101B-9397-08002B2CF9AE}" pid="12" name="MediaServiceImageTags">
    <vt:lpwstr/>
  </property>
</Properties>
</file>